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302" r:id="rId2"/>
    <p:sldId id="256" r:id="rId3"/>
    <p:sldId id="342" r:id="rId4"/>
    <p:sldId id="356" r:id="rId5"/>
    <p:sldId id="350" r:id="rId6"/>
    <p:sldId id="351" r:id="rId7"/>
    <p:sldId id="348" r:id="rId8"/>
    <p:sldId id="352" r:id="rId9"/>
    <p:sldId id="347" r:id="rId10"/>
    <p:sldId id="353" r:id="rId11"/>
    <p:sldId id="354" r:id="rId12"/>
    <p:sldId id="355" r:id="rId13"/>
    <p:sldId id="343" r:id="rId14"/>
    <p:sldId id="359" r:id="rId15"/>
    <p:sldId id="360" r:id="rId16"/>
    <p:sldId id="358" r:id="rId17"/>
    <p:sldId id="345" r:id="rId18"/>
    <p:sldId id="346" r:id="rId19"/>
    <p:sldId id="361" r:id="rId20"/>
    <p:sldId id="362" r:id="rId21"/>
    <p:sldId id="363" r:id="rId22"/>
    <p:sldId id="35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5396" autoAdjust="0"/>
  </p:normalViewPr>
  <p:slideViewPr>
    <p:cSldViewPr snapToGrid="0">
      <p:cViewPr varScale="1">
        <p:scale>
          <a:sx n="74" d="100"/>
          <a:sy n="74" d="100"/>
        </p:scale>
        <p:origin x="366" y="42"/>
      </p:cViewPr>
      <p:guideLst>
        <p:guide orient="horz" pos="215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677B7-A063-47CE-96A3-97C00524F390}"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2F668-A711-45D1-A010-12162ED8D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10</a:t>
            </a:fld>
            <a:endParaRPr lang="zh-CN" altLang="en-US"/>
          </a:p>
        </p:txBody>
      </p:sp>
    </p:spTree>
    <p:extLst>
      <p:ext uri="{BB962C8B-B14F-4D97-AF65-F5344CB8AC3E}">
        <p14:creationId xmlns:p14="http://schemas.microsoft.com/office/powerpoint/2010/main" val="3026964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11</a:t>
            </a:fld>
            <a:endParaRPr lang="zh-CN" altLang="en-US"/>
          </a:p>
        </p:txBody>
      </p:sp>
    </p:spTree>
    <p:extLst>
      <p:ext uri="{BB962C8B-B14F-4D97-AF65-F5344CB8AC3E}">
        <p14:creationId xmlns:p14="http://schemas.microsoft.com/office/powerpoint/2010/main" val="278157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12</a:t>
            </a:fld>
            <a:endParaRPr lang="zh-CN" altLang="en-US"/>
          </a:p>
        </p:txBody>
      </p:sp>
    </p:spTree>
    <p:extLst>
      <p:ext uri="{BB962C8B-B14F-4D97-AF65-F5344CB8AC3E}">
        <p14:creationId xmlns:p14="http://schemas.microsoft.com/office/powerpoint/2010/main" val="290203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13</a:t>
            </a:fld>
            <a:endParaRPr lang="zh-CN" altLang="en-US"/>
          </a:p>
        </p:txBody>
      </p:sp>
    </p:spTree>
    <p:extLst>
      <p:ext uri="{BB962C8B-B14F-4D97-AF65-F5344CB8AC3E}">
        <p14:creationId xmlns:p14="http://schemas.microsoft.com/office/powerpoint/2010/main" val="1968330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14</a:t>
            </a:fld>
            <a:endParaRPr lang="zh-CN" altLang="en-US"/>
          </a:p>
        </p:txBody>
      </p:sp>
    </p:spTree>
    <p:extLst>
      <p:ext uri="{BB962C8B-B14F-4D97-AF65-F5344CB8AC3E}">
        <p14:creationId xmlns:p14="http://schemas.microsoft.com/office/powerpoint/2010/main" val="1458810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15</a:t>
            </a:fld>
            <a:endParaRPr lang="zh-CN" altLang="en-US"/>
          </a:p>
        </p:txBody>
      </p:sp>
    </p:spTree>
    <p:extLst>
      <p:ext uri="{BB962C8B-B14F-4D97-AF65-F5344CB8AC3E}">
        <p14:creationId xmlns:p14="http://schemas.microsoft.com/office/powerpoint/2010/main" val="2402881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16</a:t>
            </a:fld>
            <a:endParaRPr lang="zh-CN" altLang="en-US"/>
          </a:p>
        </p:txBody>
      </p:sp>
    </p:spTree>
    <p:extLst>
      <p:ext uri="{BB962C8B-B14F-4D97-AF65-F5344CB8AC3E}">
        <p14:creationId xmlns:p14="http://schemas.microsoft.com/office/powerpoint/2010/main" val="2325759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17</a:t>
            </a:fld>
            <a:endParaRPr lang="zh-CN" altLang="en-US"/>
          </a:p>
        </p:txBody>
      </p:sp>
    </p:spTree>
    <p:extLst>
      <p:ext uri="{BB962C8B-B14F-4D97-AF65-F5344CB8AC3E}">
        <p14:creationId xmlns:p14="http://schemas.microsoft.com/office/powerpoint/2010/main" val="643960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18</a:t>
            </a:fld>
            <a:endParaRPr lang="zh-CN" altLang="en-US"/>
          </a:p>
        </p:txBody>
      </p:sp>
    </p:spTree>
    <p:extLst>
      <p:ext uri="{BB962C8B-B14F-4D97-AF65-F5344CB8AC3E}">
        <p14:creationId xmlns:p14="http://schemas.microsoft.com/office/powerpoint/2010/main" val="168712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19</a:t>
            </a:fld>
            <a:endParaRPr lang="zh-CN" altLang="en-US"/>
          </a:p>
        </p:txBody>
      </p:sp>
    </p:spTree>
    <p:extLst>
      <p:ext uri="{BB962C8B-B14F-4D97-AF65-F5344CB8AC3E}">
        <p14:creationId xmlns:p14="http://schemas.microsoft.com/office/powerpoint/2010/main" val="215251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en-US" altLang="zh-CN"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20</a:t>
            </a:fld>
            <a:endParaRPr lang="zh-CN" altLang="en-US"/>
          </a:p>
        </p:txBody>
      </p:sp>
    </p:spTree>
    <p:extLst>
      <p:ext uri="{BB962C8B-B14F-4D97-AF65-F5344CB8AC3E}">
        <p14:creationId xmlns:p14="http://schemas.microsoft.com/office/powerpoint/2010/main" val="1564452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21</a:t>
            </a:fld>
            <a:endParaRPr lang="zh-CN" altLang="en-US"/>
          </a:p>
        </p:txBody>
      </p:sp>
    </p:spTree>
    <p:extLst>
      <p:ext uri="{BB962C8B-B14F-4D97-AF65-F5344CB8AC3E}">
        <p14:creationId xmlns:p14="http://schemas.microsoft.com/office/powerpoint/2010/main" val="114614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3</a:t>
            </a:fld>
            <a:endParaRPr lang="zh-CN" altLang="en-US"/>
          </a:p>
        </p:txBody>
      </p:sp>
    </p:spTree>
    <p:extLst>
      <p:ext uri="{BB962C8B-B14F-4D97-AF65-F5344CB8AC3E}">
        <p14:creationId xmlns:p14="http://schemas.microsoft.com/office/powerpoint/2010/main" val="1560838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4</a:t>
            </a:fld>
            <a:endParaRPr lang="zh-CN" altLang="en-US"/>
          </a:p>
        </p:txBody>
      </p:sp>
    </p:spTree>
    <p:extLst>
      <p:ext uri="{BB962C8B-B14F-4D97-AF65-F5344CB8AC3E}">
        <p14:creationId xmlns:p14="http://schemas.microsoft.com/office/powerpoint/2010/main" val="63758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5</a:t>
            </a:fld>
            <a:endParaRPr lang="zh-CN" altLang="en-US"/>
          </a:p>
        </p:txBody>
      </p:sp>
    </p:spTree>
    <p:extLst>
      <p:ext uri="{BB962C8B-B14F-4D97-AF65-F5344CB8AC3E}">
        <p14:creationId xmlns:p14="http://schemas.microsoft.com/office/powerpoint/2010/main" val="125050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6</a:t>
            </a:fld>
            <a:endParaRPr lang="zh-CN" altLang="en-US"/>
          </a:p>
        </p:txBody>
      </p:sp>
    </p:spTree>
    <p:extLst>
      <p:ext uri="{BB962C8B-B14F-4D97-AF65-F5344CB8AC3E}">
        <p14:creationId xmlns:p14="http://schemas.microsoft.com/office/powerpoint/2010/main" val="146665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7</a:t>
            </a:fld>
            <a:endParaRPr lang="zh-CN" altLang="en-US"/>
          </a:p>
        </p:txBody>
      </p:sp>
    </p:spTree>
    <p:extLst>
      <p:ext uri="{BB962C8B-B14F-4D97-AF65-F5344CB8AC3E}">
        <p14:creationId xmlns:p14="http://schemas.microsoft.com/office/powerpoint/2010/main" val="24760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8</a:t>
            </a:fld>
            <a:endParaRPr lang="zh-CN" altLang="en-US"/>
          </a:p>
        </p:txBody>
      </p:sp>
    </p:spTree>
    <p:extLst>
      <p:ext uri="{BB962C8B-B14F-4D97-AF65-F5344CB8AC3E}">
        <p14:creationId xmlns:p14="http://schemas.microsoft.com/office/powerpoint/2010/main" val="85083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t>9</a:t>
            </a:fld>
            <a:endParaRPr lang="zh-CN" altLang="en-US"/>
          </a:p>
        </p:txBody>
      </p:sp>
    </p:spTree>
    <p:extLst>
      <p:ext uri="{BB962C8B-B14F-4D97-AF65-F5344CB8AC3E}">
        <p14:creationId xmlns:p14="http://schemas.microsoft.com/office/powerpoint/2010/main" val="269815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DE671D-DDF0-4EE6-A8BF-9C67A158AC95}"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E671D-DDF0-4EE6-A8BF-9C67A158AC95}" type="datetimeFigureOut">
              <a:rPr lang="zh-CN" altLang="en-US" smtClean="0"/>
              <a:t>2021/5/26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74D46-1CAC-4699-A05B-A5EA0A67F2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b="20325"/>
          <a:stretch>
            <a:fillRect/>
          </a:stretch>
        </p:blipFill>
        <p:spPr>
          <a:xfrm>
            <a:off x="0" y="-10329"/>
            <a:ext cx="12216256" cy="6873593"/>
          </a:xfrm>
          <a:prstGeom prst="rect">
            <a:avLst/>
          </a:prstGeom>
        </p:spPr>
      </p:pic>
      <p:sp>
        <p:nvSpPr>
          <p:cNvPr id="3" name="矩形 2"/>
          <p:cNvSpPr/>
          <p:nvPr/>
        </p:nvSpPr>
        <p:spPr>
          <a:xfrm>
            <a:off x="0" y="1716504"/>
            <a:ext cx="12192000" cy="3834063"/>
          </a:xfrm>
          <a:prstGeom prst="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772019" y="3275581"/>
            <a:ext cx="6647974" cy="646331"/>
          </a:xfrm>
          <a:prstGeom prst="rect">
            <a:avLst/>
          </a:prstGeom>
        </p:spPr>
        <p:txBody>
          <a:bodyPr wrap="none">
            <a:spAutoFit/>
          </a:bodyPr>
          <a:lstStyle/>
          <a:p>
            <a:pPr algn="ctr"/>
            <a:r>
              <a:rPr lang="zh-CN" altLang="en-US" sz="3600" dirty="0">
                <a:ln w="6350">
                  <a:noFill/>
                </a:ln>
                <a:solidFill>
                  <a:schemeClr val="bg1">
                    <a:lumMod val="95000"/>
                  </a:schemeClr>
                </a:solidFill>
                <a:latin typeface="微软雅黑" panose="020B0503020204020204" pitchFamily="34" charset="-122"/>
                <a:ea typeface="微软雅黑" panose="020B0503020204020204" pitchFamily="34" charset="-122"/>
              </a:rPr>
              <a:t>四川大学多功能计算器项目报告</a:t>
            </a:r>
          </a:p>
        </p:txBody>
      </p:sp>
      <p:grpSp>
        <p:nvGrpSpPr>
          <p:cNvPr id="4" name="组合 3"/>
          <p:cNvGrpSpPr/>
          <p:nvPr/>
        </p:nvGrpSpPr>
        <p:grpSpPr>
          <a:xfrm>
            <a:off x="3774068" y="4567157"/>
            <a:ext cx="4444011" cy="275591"/>
            <a:chOff x="3869129" y="3743897"/>
            <a:chExt cx="4444011" cy="275591"/>
          </a:xfrm>
        </p:grpSpPr>
        <p:sp>
          <p:nvSpPr>
            <p:cNvPr id="40" name="Text Box 19"/>
            <p:cNvSpPr txBox="1">
              <a:spLocks noChangeArrowheads="1"/>
            </p:cNvSpPr>
            <p:nvPr/>
          </p:nvSpPr>
          <p:spPr bwMode="auto">
            <a:xfrm>
              <a:off x="3869129" y="3743898"/>
              <a:ext cx="1249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学院：软件学院</a:t>
              </a:r>
            </a:p>
          </p:txBody>
        </p:sp>
        <p:sp>
          <p:nvSpPr>
            <p:cNvPr id="41" name="Text Box 19"/>
            <p:cNvSpPr txBox="1">
              <a:spLocks noChangeArrowheads="1"/>
            </p:cNvSpPr>
            <p:nvPr/>
          </p:nvSpPr>
          <p:spPr bwMode="auto">
            <a:xfrm>
              <a:off x="5550195" y="3743898"/>
              <a:ext cx="1249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专业：软件工程</a:t>
              </a:r>
            </a:p>
          </p:txBody>
        </p:sp>
        <p:sp>
          <p:nvSpPr>
            <p:cNvPr id="42" name="Text Box 19"/>
            <p:cNvSpPr txBox="1">
              <a:spLocks noChangeArrowheads="1"/>
            </p:cNvSpPr>
            <p:nvPr/>
          </p:nvSpPr>
          <p:spPr bwMode="auto">
            <a:xfrm>
              <a:off x="7431125" y="3743897"/>
              <a:ext cx="88201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班级：</a:t>
              </a:r>
              <a:r>
                <a:rPr lang="en-US" altLang="zh-CN" sz="1200" dirty="0">
                  <a:solidFill>
                    <a:schemeClr val="bg1"/>
                  </a:solidFill>
                  <a:latin typeface="微软雅黑" panose="020B0503020204020204" pitchFamily="34" charset="-122"/>
                  <a:ea typeface="微软雅黑" panose="020B0503020204020204" pitchFamily="34" charset="-122"/>
                </a:rPr>
                <a:t>8</a:t>
              </a:r>
              <a:r>
                <a:rPr lang="zh-CN" altLang="en-US" sz="1200" dirty="0">
                  <a:solidFill>
                    <a:schemeClr val="bg1"/>
                  </a:solidFill>
                  <a:latin typeface="微软雅黑" panose="020B0503020204020204" pitchFamily="34" charset="-122"/>
                  <a:ea typeface="微软雅黑" panose="020B0503020204020204" pitchFamily="34" charset="-122"/>
                </a:rPr>
                <a:t>班</a:t>
              </a:r>
            </a:p>
          </p:txBody>
        </p:sp>
      </p:gr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7635" y="2036446"/>
            <a:ext cx="3736731" cy="107880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par>
                                <p:cTn id="17" presetID="2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）特色型计算器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8" name="图片 7">
            <a:extLst>
              <a:ext uri="{FF2B5EF4-FFF2-40B4-BE49-F238E27FC236}">
                <a16:creationId xmlns:a16="http://schemas.microsoft.com/office/drawing/2014/main" id="{E69C759C-74F5-46D8-A51E-21D9FC4C8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681" y="1516046"/>
            <a:ext cx="7231487" cy="4267200"/>
          </a:xfrm>
          <a:prstGeom prst="rect">
            <a:avLst/>
          </a:prstGeom>
        </p:spPr>
      </p:pic>
    </p:spTree>
    <p:extLst>
      <p:ext uri="{BB962C8B-B14F-4D97-AF65-F5344CB8AC3E}">
        <p14:creationId xmlns:p14="http://schemas.microsoft.com/office/powerpoint/2010/main" val="2268753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5</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）矩阵型计算器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3" name="图片 2">
            <a:extLst>
              <a:ext uri="{FF2B5EF4-FFF2-40B4-BE49-F238E27FC236}">
                <a16:creationId xmlns:a16="http://schemas.microsoft.com/office/drawing/2014/main" id="{6E035519-B4EB-444A-B7D3-6CB85BA71398}"/>
              </a:ext>
            </a:extLst>
          </p:cNvPr>
          <p:cNvPicPr>
            <a:picLocks noChangeAspect="1"/>
          </p:cNvPicPr>
          <p:nvPr/>
        </p:nvPicPr>
        <p:blipFill>
          <a:blip r:embed="rId4"/>
          <a:stretch>
            <a:fillRect/>
          </a:stretch>
        </p:blipFill>
        <p:spPr>
          <a:xfrm>
            <a:off x="2279345" y="1173106"/>
            <a:ext cx="7296097" cy="5029636"/>
          </a:xfrm>
          <a:prstGeom prst="rect">
            <a:avLst/>
          </a:prstGeom>
        </p:spPr>
      </p:pic>
    </p:spTree>
    <p:extLst>
      <p:ext uri="{BB962C8B-B14F-4D97-AF65-F5344CB8AC3E}">
        <p14:creationId xmlns:p14="http://schemas.microsoft.com/office/powerpoint/2010/main" val="40280916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5</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）矩阵型计算器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12" name="图片 11">
            <a:extLst>
              <a:ext uri="{FF2B5EF4-FFF2-40B4-BE49-F238E27FC236}">
                <a16:creationId xmlns:a16="http://schemas.microsoft.com/office/drawing/2014/main" id="{24129D0C-A880-49F1-8D74-9EC25FBCD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392" y="1379141"/>
            <a:ext cx="4870494" cy="4491948"/>
          </a:xfrm>
          <a:prstGeom prst="rect">
            <a:avLst/>
          </a:prstGeom>
        </p:spPr>
      </p:pic>
      <p:pic>
        <p:nvPicPr>
          <p:cNvPr id="14" name="图片 13">
            <a:extLst>
              <a:ext uri="{FF2B5EF4-FFF2-40B4-BE49-F238E27FC236}">
                <a16:creationId xmlns:a16="http://schemas.microsoft.com/office/drawing/2014/main" id="{C650BA00-83B1-4C49-B7F8-68D906FD5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596" y="1379141"/>
            <a:ext cx="4870494" cy="4491947"/>
          </a:xfrm>
          <a:prstGeom prst="rect">
            <a:avLst/>
          </a:prstGeom>
        </p:spPr>
      </p:pic>
    </p:spTree>
    <p:extLst>
      <p:ext uri="{BB962C8B-B14F-4D97-AF65-F5344CB8AC3E}">
        <p14:creationId xmlns:p14="http://schemas.microsoft.com/office/powerpoint/2010/main" val="30632716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1</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）建造者模式</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10" name="文本框 9">
            <a:extLst>
              <a:ext uri="{FF2B5EF4-FFF2-40B4-BE49-F238E27FC236}">
                <a16:creationId xmlns:a16="http://schemas.microsoft.com/office/drawing/2014/main" id="{8F5D5DE9-4C0B-4691-B4C0-F96D7338C135}"/>
              </a:ext>
            </a:extLst>
          </p:cNvPr>
          <p:cNvSpPr txBox="1"/>
          <p:nvPr/>
        </p:nvSpPr>
        <p:spPr>
          <a:xfrm>
            <a:off x="6207098" y="995401"/>
            <a:ext cx="5795493" cy="5632311"/>
          </a:xfrm>
          <a:prstGeom prst="rect">
            <a:avLst/>
          </a:prstGeom>
          <a:noFill/>
        </p:spPr>
        <p:txBody>
          <a:bodyPr wrap="square" rtlCol="0">
            <a:spAutoFit/>
          </a:bodyPr>
          <a:lstStyle/>
          <a:p>
            <a:r>
              <a:rPr lang="zh-CN" altLang="en-US" dirty="0"/>
              <a:t>使用建造者模式来创建不同的计算器面板。以下以建造标准型计算器面板来作说明</a:t>
            </a:r>
          </a:p>
          <a:p>
            <a:r>
              <a:rPr lang="zh-CN" altLang="en-US" dirty="0"/>
              <a:t>在</a:t>
            </a:r>
            <a:r>
              <a:rPr lang="en-US" altLang="zh-CN" dirty="0" err="1"/>
              <a:t>GuiFacede</a:t>
            </a:r>
            <a:r>
              <a:rPr lang="zh-CN" altLang="en-US" dirty="0"/>
              <a:t>类中有一个</a:t>
            </a:r>
            <a:r>
              <a:rPr lang="en-US" altLang="zh-CN" dirty="0"/>
              <a:t>build()</a:t>
            </a:r>
            <a:r>
              <a:rPr lang="zh-CN" altLang="en-US" dirty="0"/>
              <a:t>方法用来执行建造命令用来创建各个计算器面板</a:t>
            </a:r>
            <a:r>
              <a:rPr lang="en-US" altLang="zh-CN" dirty="0"/>
              <a:t>,build</a:t>
            </a:r>
            <a:r>
              <a:rPr lang="zh-CN" altLang="en-US" dirty="0"/>
              <a:t>方法就作为建造者模式的“</a:t>
            </a:r>
            <a:r>
              <a:rPr lang="en-US" altLang="zh-CN" dirty="0"/>
              <a:t>Client</a:t>
            </a:r>
            <a:r>
              <a:rPr lang="zh-CN" altLang="en-US" dirty="0"/>
              <a:t>端”。</a:t>
            </a:r>
          </a:p>
          <a:p>
            <a:r>
              <a:rPr lang="zh-CN" altLang="en-US" dirty="0"/>
              <a:t>在</a:t>
            </a:r>
            <a:r>
              <a:rPr lang="en-US" altLang="zh-CN" dirty="0"/>
              <a:t>build()</a:t>
            </a:r>
            <a:r>
              <a:rPr lang="zh-CN" altLang="en-US" dirty="0"/>
              <a:t>中的方法是先创建指挥者来指挥各个计算器面板的构件</a:t>
            </a:r>
            <a:r>
              <a:rPr lang="en-US" altLang="zh-CN" dirty="0"/>
              <a:t>Director director=new Director();</a:t>
            </a:r>
            <a:r>
              <a:rPr lang="zh-CN" altLang="en-US" dirty="0"/>
              <a:t>然后再创建一个标准型计算器面板的建造者</a:t>
            </a:r>
            <a:r>
              <a:rPr lang="en-US" altLang="zh-CN" dirty="0"/>
              <a:t>Builder b1=new </a:t>
            </a:r>
            <a:r>
              <a:rPr lang="en-US" altLang="zh-CN" dirty="0" err="1"/>
              <a:t>BuildTypical</a:t>
            </a:r>
            <a:r>
              <a:rPr lang="en-US" altLang="zh-CN" dirty="0"/>
              <a:t>(),</a:t>
            </a:r>
            <a:r>
              <a:rPr lang="zh-CN" altLang="en-US" dirty="0"/>
              <a:t>然后再建造标准型计算器面</a:t>
            </a:r>
            <a:r>
              <a:rPr lang="en-US" altLang="zh-CN" dirty="0" err="1"/>
              <a:t>director.Construct</a:t>
            </a:r>
            <a:r>
              <a:rPr lang="en-US" altLang="zh-CN" dirty="0"/>
              <a:t>(b1)</a:t>
            </a:r>
            <a:r>
              <a:rPr lang="zh-CN" altLang="en-US" dirty="0"/>
              <a:t>，再获得标准型计算器面板也就是</a:t>
            </a:r>
            <a:r>
              <a:rPr lang="en-US" altLang="zh-CN" dirty="0" err="1"/>
              <a:t>typical_panel</a:t>
            </a:r>
            <a:r>
              <a:rPr lang="en-US" altLang="zh-CN" dirty="0"/>
              <a:t>=b1.getPanle()</a:t>
            </a:r>
            <a:r>
              <a:rPr lang="zh-CN" altLang="en-US" dirty="0"/>
              <a:t>。</a:t>
            </a:r>
          </a:p>
          <a:p>
            <a:r>
              <a:rPr lang="zh-CN" altLang="en-US" dirty="0"/>
              <a:t>对于</a:t>
            </a:r>
            <a:r>
              <a:rPr lang="en-US" altLang="zh-CN" dirty="0" err="1"/>
              <a:t>BuilderTypical</a:t>
            </a:r>
            <a:r>
              <a:rPr lang="zh-CN" altLang="en-US" dirty="0"/>
              <a:t>它的类的它的</a:t>
            </a:r>
            <a:r>
              <a:rPr lang="en-US" altLang="zh-CN" dirty="0" err="1"/>
              <a:t>addShowPanel</a:t>
            </a:r>
            <a:r>
              <a:rPr lang="en-US" altLang="zh-CN" dirty="0"/>
              <a:t>() </a:t>
            </a:r>
            <a:r>
              <a:rPr lang="zh-CN" altLang="en-US" dirty="0"/>
              <a:t>用来添加显示界面，</a:t>
            </a:r>
            <a:r>
              <a:rPr lang="en-US" altLang="zh-CN" dirty="0" err="1"/>
              <a:t>addButtonPanel</a:t>
            </a:r>
            <a:r>
              <a:rPr lang="en-US" altLang="zh-CN" dirty="0"/>
              <a:t>() </a:t>
            </a:r>
            <a:r>
              <a:rPr lang="zh-CN" altLang="en-US" dirty="0"/>
              <a:t>用来添加按钮界面，</a:t>
            </a:r>
            <a:r>
              <a:rPr lang="en-US" altLang="zh-CN" dirty="0"/>
              <a:t>Create() </a:t>
            </a:r>
            <a:r>
              <a:rPr lang="zh-CN" altLang="en-US" dirty="0"/>
              <a:t>用来设置显示界面和按钮界面的布局，而</a:t>
            </a:r>
            <a:r>
              <a:rPr lang="en-US" altLang="zh-CN" dirty="0" err="1"/>
              <a:t>getPanle</a:t>
            </a:r>
            <a:r>
              <a:rPr lang="en-US" altLang="zh-CN" dirty="0"/>
              <a:t>() </a:t>
            </a:r>
            <a:r>
              <a:rPr lang="zh-CN" altLang="en-US" dirty="0"/>
              <a:t>是获取一个组建好的标准型计算器面板。</a:t>
            </a:r>
          </a:p>
          <a:p>
            <a:r>
              <a:rPr lang="en-US" altLang="zh-CN" dirty="0" err="1"/>
              <a:t>BuildTypical</a:t>
            </a:r>
            <a:r>
              <a:rPr lang="zh-CN" altLang="en-US" dirty="0"/>
              <a:t>中都实现了</a:t>
            </a:r>
            <a:r>
              <a:rPr lang="en-US" altLang="zh-CN" dirty="0"/>
              <a:t>Builder</a:t>
            </a:r>
            <a:r>
              <a:rPr lang="zh-CN" altLang="en-US" dirty="0"/>
              <a:t>定义的抽象方法。但是因为不同计算器面板的界面是不一样的，所以不同的</a:t>
            </a:r>
            <a:r>
              <a:rPr lang="en-US" altLang="zh-CN" dirty="0"/>
              <a:t>Build</a:t>
            </a:r>
            <a:r>
              <a:rPr lang="zh-CN" altLang="en-US" dirty="0"/>
              <a:t>们都有自己不同的实现方法，创建出来的按钮界面和显示界面都各不相同。</a:t>
            </a:r>
          </a:p>
          <a:p>
            <a:endParaRPr lang="zh-CN" altLang="en-US" dirty="0"/>
          </a:p>
        </p:txBody>
      </p:sp>
      <p:pic>
        <p:nvPicPr>
          <p:cNvPr id="3" name="图片 2">
            <a:extLst>
              <a:ext uri="{FF2B5EF4-FFF2-40B4-BE49-F238E27FC236}">
                <a16:creationId xmlns:a16="http://schemas.microsoft.com/office/drawing/2014/main" id="{65AB4C50-C91F-4D4A-B971-AECB902216F9}"/>
              </a:ext>
            </a:extLst>
          </p:cNvPr>
          <p:cNvPicPr>
            <a:picLocks noChangeAspect="1"/>
          </p:cNvPicPr>
          <p:nvPr/>
        </p:nvPicPr>
        <p:blipFill>
          <a:blip r:embed="rId4"/>
          <a:stretch>
            <a:fillRect/>
          </a:stretch>
        </p:blipFill>
        <p:spPr>
          <a:xfrm>
            <a:off x="482593" y="1390918"/>
            <a:ext cx="5568195" cy="4842891"/>
          </a:xfrm>
          <a:prstGeom prst="rect">
            <a:avLst/>
          </a:prstGeom>
        </p:spPr>
      </p:pic>
    </p:spTree>
    <p:extLst>
      <p:ext uri="{BB962C8B-B14F-4D97-AF65-F5344CB8AC3E}">
        <p14:creationId xmlns:p14="http://schemas.microsoft.com/office/powerpoint/2010/main" val="1291600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）状态模式</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10" name="文本框 9">
            <a:extLst>
              <a:ext uri="{FF2B5EF4-FFF2-40B4-BE49-F238E27FC236}">
                <a16:creationId xmlns:a16="http://schemas.microsoft.com/office/drawing/2014/main" id="{8F5D5DE9-4C0B-4691-B4C0-F96D7338C135}"/>
              </a:ext>
            </a:extLst>
          </p:cNvPr>
          <p:cNvSpPr txBox="1"/>
          <p:nvPr/>
        </p:nvSpPr>
        <p:spPr>
          <a:xfrm>
            <a:off x="6212811" y="1383250"/>
            <a:ext cx="5795493" cy="4770537"/>
          </a:xfrm>
          <a:prstGeom prst="rect">
            <a:avLst/>
          </a:prstGeom>
          <a:noFill/>
        </p:spPr>
        <p:txBody>
          <a:bodyPr wrap="square" rtlCol="0">
            <a:spAutoFit/>
          </a:bodyPr>
          <a:lstStyle/>
          <a:p>
            <a:r>
              <a:rPr lang="zh-CN" altLang="en-US" sz="1600" dirty="0"/>
              <a:t>       用于实现在不同计算器面板下点击帮助</a:t>
            </a:r>
            <a:r>
              <a:rPr lang="en-US" altLang="zh-CN" sz="1600" dirty="0"/>
              <a:t>-</a:t>
            </a:r>
            <a:r>
              <a:rPr lang="zh-CN" altLang="en-US" sz="1600" dirty="0"/>
              <a:t>查看帮助显示不同计算器面板相对应的帮助。</a:t>
            </a:r>
          </a:p>
          <a:p>
            <a:r>
              <a:rPr lang="zh-CN" altLang="en-US" sz="1600" dirty="0"/>
              <a:t>       在不同的计算器面板下对应着不同的状态，状态用一个字符串来标记。那么所有的状态是“</a:t>
            </a:r>
            <a:r>
              <a:rPr lang="en-US" altLang="zh-CN" sz="1600" dirty="0"/>
              <a:t>Typical”</a:t>
            </a:r>
            <a:r>
              <a:rPr lang="zh-CN" altLang="en-US" sz="1600" dirty="0"/>
              <a:t>、“</a:t>
            </a:r>
            <a:r>
              <a:rPr lang="en-US" altLang="zh-CN" sz="1600" dirty="0"/>
              <a:t>Science”</a:t>
            </a:r>
            <a:r>
              <a:rPr lang="zh-CN" altLang="en-US" sz="1600" dirty="0"/>
              <a:t>、“</a:t>
            </a:r>
            <a:r>
              <a:rPr lang="en-US" altLang="zh-CN" sz="1600" dirty="0"/>
              <a:t>Programmer”</a:t>
            </a:r>
            <a:r>
              <a:rPr lang="zh-CN" altLang="en-US" sz="1600" dirty="0"/>
              <a:t>、“</a:t>
            </a:r>
            <a:r>
              <a:rPr lang="en-US" altLang="zh-CN" sz="1600" dirty="0"/>
              <a:t>Feature”</a:t>
            </a:r>
            <a:r>
              <a:rPr lang="zh-CN" altLang="en-US" sz="1600" dirty="0"/>
              <a:t>。</a:t>
            </a:r>
          </a:p>
          <a:p>
            <a:r>
              <a:rPr lang="zh-CN" altLang="en-US" sz="1600" dirty="0"/>
              <a:t>       先定义一个状态接口</a:t>
            </a:r>
            <a:r>
              <a:rPr lang="en-US" altLang="zh-CN" sz="1600" dirty="0"/>
              <a:t>State</a:t>
            </a:r>
            <a:r>
              <a:rPr lang="zh-CN" altLang="en-US" sz="1600" dirty="0"/>
              <a:t>，再定义</a:t>
            </a:r>
            <a:r>
              <a:rPr lang="en-US" altLang="zh-CN" sz="1600" dirty="0" err="1"/>
              <a:t>StateTypical</a:t>
            </a:r>
            <a:r>
              <a:rPr lang="zh-CN" altLang="en-US" sz="1600" dirty="0"/>
              <a:t>类、</a:t>
            </a:r>
            <a:r>
              <a:rPr lang="en-US" altLang="zh-CN" sz="1600" dirty="0" err="1"/>
              <a:t>StateScience</a:t>
            </a:r>
            <a:r>
              <a:rPr lang="zh-CN" altLang="en-US" sz="1600" dirty="0"/>
              <a:t>类、</a:t>
            </a:r>
            <a:r>
              <a:rPr lang="en-US" altLang="zh-CN" sz="1600" dirty="0" err="1"/>
              <a:t>StateProgrammer</a:t>
            </a:r>
            <a:r>
              <a:rPr lang="zh-CN" altLang="en-US" sz="1600" dirty="0"/>
              <a:t>类、</a:t>
            </a:r>
            <a:r>
              <a:rPr lang="en-US" altLang="zh-CN" sz="1600" dirty="0" err="1"/>
              <a:t>StateFeature</a:t>
            </a:r>
            <a:r>
              <a:rPr lang="zh-CN" altLang="en-US" sz="1600" dirty="0"/>
              <a:t>类来实现</a:t>
            </a:r>
            <a:r>
              <a:rPr lang="en-US" altLang="zh-CN" sz="1600" dirty="0"/>
              <a:t>State</a:t>
            </a:r>
            <a:r>
              <a:rPr lang="zh-CN" altLang="en-US" sz="1600" dirty="0"/>
              <a:t>接口，这</a:t>
            </a:r>
            <a:r>
              <a:rPr lang="en-US" altLang="zh-CN" sz="1600" dirty="0"/>
              <a:t>4</a:t>
            </a:r>
            <a:r>
              <a:rPr lang="zh-CN" altLang="en-US" sz="1600" dirty="0"/>
              <a:t>个状态处理类都是用来设置和发送不同计算器面板的相应的帮助信息。</a:t>
            </a:r>
          </a:p>
          <a:p>
            <a:r>
              <a:rPr lang="zh-CN" altLang="en-US" sz="1600" dirty="0"/>
              <a:t>        然后在用户端建立一个状态管理者</a:t>
            </a:r>
            <a:r>
              <a:rPr lang="en-US" altLang="zh-CN" sz="1600" dirty="0" err="1"/>
              <a:t>ManageState</a:t>
            </a:r>
            <a:r>
              <a:rPr lang="zh-CN" altLang="en-US" sz="1600" dirty="0"/>
              <a:t>，如果当前状态标记字符串发生变化的话，那么我就</a:t>
            </a:r>
            <a:r>
              <a:rPr lang="en-US" altLang="zh-CN" sz="1600" dirty="0"/>
              <a:t>new</a:t>
            </a:r>
            <a:r>
              <a:rPr lang="zh-CN" altLang="en-US" sz="1600" dirty="0"/>
              <a:t>一个相对应状态处理类，再调用其</a:t>
            </a:r>
            <a:r>
              <a:rPr lang="en-US" altLang="zh-CN" sz="1600" dirty="0" err="1"/>
              <a:t>setHelp</a:t>
            </a:r>
            <a:r>
              <a:rPr lang="en-US" altLang="zh-CN" sz="1600" dirty="0"/>
              <a:t>()</a:t>
            </a:r>
            <a:r>
              <a:rPr lang="zh-CN" altLang="en-US" sz="1600" dirty="0"/>
              <a:t>方法和</a:t>
            </a:r>
            <a:r>
              <a:rPr lang="en-US" altLang="zh-CN" sz="1600" dirty="0" err="1"/>
              <a:t>SendHelp</a:t>
            </a:r>
            <a:r>
              <a:rPr lang="en-US" altLang="zh-CN" sz="1600" dirty="0"/>
              <a:t>()</a:t>
            </a:r>
            <a:r>
              <a:rPr lang="zh-CN" altLang="en-US" sz="1600" dirty="0"/>
              <a:t>方法。</a:t>
            </a:r>
          </a:p>
          <a:p>
            <a:r>
              <a:rPr lang="zh-CN" altLang="en-US" sz="1600" dirty="0"/>
              <a:t>         并且在在</a:t>
            </a:r>
            <a:r>
              <a:rPr lang="en-US" altLang="zh-CN" sz="1600" dirty="0" err="1"/>
              <a:t>ManageState</a:t>
            </a:r>
            <a:r>
              <a:rPr lang="zh-CN" altLang="en-US" sz="1600" dirty="0"/>
              <a:t>类中</a:t>
            </a:r>
            <a:r>
              <a:rPr lang="en-US" altLang="zh-CN" sz="1600" dirty="0"/>
              <a:t>Change()</a:t>
            </a:r>
            <a:r>
              <a:rPr lang="zh-CN" altLang="en-US" sz="1600" dirty="0"/>
              <a:t>方法用到了使用</a:t>
            </a:r>
            <a:r>
              <a:rPr lang="en-US" altLang="zh-CN" sz="1600" dirty="0"/>
              <a:t>Java</a:t>
            </a:r>
            <a:r>
              <a:rPr lang="zh-CN" altLang="en-US" sz="1600" dirty="0"/>
              <a:t>的反射机制来创建相应的状态处理类</a:t>
            </a:r>
            <a:r>
              <a:rPr lang="en-US" altLang="zh-CN" sz="1600" dirty="0"/>
              <a:t>,</a:t>
            </a:r>
            <a:r>
              <a:rPr lang="zh-CN" altLang="en-US" sz="1600" dirty="0"/>
              <a:t>此方法需要传入一个当前状态标记字符串</a:t>
            </a:r>
            <a:r>
              <a:rPr lang="en-US" altLang="zh-CN" sz="1600" dirty="0" err="1"/>
              <a:t>current_status</a:t>
            </a:r>
            <a:r>
              <a:rPr lang="en-US" altLang="zh-CN" sz="1600" dirty="0"/>
              <a:t>,</a:t>
            </a:r>
            <a:r>
              <a:rPr lang="zh-CN" altLang="en-US" sz="1600" dirty="0"/>
              <a:t>然后“</a:t>
            </a:r>
            <a:r>
              <a:rPr lang="en-US" altLang="zh-CN" sz="1600" dirty="0"/>
              <a:t>StatePattern.State”+</a:t>
            </a:r>
            <a:r>
              <a:rPr lang="en-US" altLang="zh-CN" sz="1600" dirty="0" err="1"/>
              <a:t>current_state</a:t>
            </a:r>
            <a:r>
              <a:rPr lang="zh-CN" altLang="en-US" sz="1600" dirty="0"/>
              <a:t>恰好就是需要新建状态处理类的名称，所以 </a:t>
            </a:r>
            <a:r>
              <a:rPr lang="en-US" altLang="zh-CN" sz="1600" dirty="0"/>
              <a:t>State state=(State)</a:t>
            </a:r>
            <a:r>
              <a:rPr lang="en-US" altLang="zh-CN" sz="1600" dirty="0" err="1"/>
              <a:t>Class.forName</a:t>
            </a:r>
            <a:r>
              <a:rPr lang="en-US" altLang="zh-CN" sz="1600" dirty="0"/>
              <a:t>("StatePattern.State"+</a:t>
            </a:r>
            <a:r>
              <a:rPr lang="en-US" altLang="zh-CN" sz="1600" dirty="0" err="1"/>
              <a:t>current_state</a:t>
            </a:r>
            <a:r>
              <a:rPr lang="en-US" altLang="zh-CN" sz="1600" dirty="0"/>
              <a:t>).</a:t>
            </a:r>
            <a:r>
              <a:rPr lang="en-US" altLang="zh-CN" sz="1600" dirty="0" err="1"/>
              <a:t>newInstance</a:t>
            </a:r>
            <a:r>
              <a:rPr lang="en-US" altLang="zh-CN" sz="1600" dirty="0"/>
              <a:t>();</a:t>
            </a:r>
          </a:p>
        </p:txBody>
      </p:sp>
      <p:pic>
        <p:nvPicPr>
          <p:cNvPr id="4" name="图片 3">
            <a:extLst>
              <a:ext uri="{FF2B5EF4-FFF2-40B4-BE49-F238E27FC236}">
                <a16:creationId xmlns:a16="http://schemas.microsoft.com/office/drawing/2014/main" id="{08EF6C7C-EC79-4488-BC65-6DA45073975C}"/>
              </a:ext>
            </a:extLst>
          </p:cNvPr>
          <p:cNvPicPr>
            <a:picLocks noChangeAspect="1"/>
          </p:cNvPicPr>
          <p:nvPr/>
        </p:nvPicPr>
        <p:blipFill>
          <a:blip r:embed="rId4"/>
          <a:stretch>
            <a:fillRect/>
          </a:stretch>
        </p:blipFill>
        <p:spPr>
          <a:xfrm>
            <a:off x="411605" y="1354852"/>
            <a:ext cx="5790476" cy="4827334"/>
          </a:xfrm>
          <a:prstGeom prst="rect">
            <a:avLst/>
          </a:prstGeom>
        </p:spPr>
      </p:pic>
    </p:spTree>
    <p:extLst>
      <p:ext uri="{BB962C8B-B14F-4D97-AF65-F5344CB8AC3E}">
        <p14:creationId xmlns:p14="http://schemas.microsoft.com/office/powerpoint/2010/main" val="27996138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）命令模式</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10" name="文本框 9">
            <a:extLst>
              <a:ext uri="{FF2B5EF4-FFF2-40B4-BE49-F238E27FC236}">
                <a16:creationId xmlns:a16="http://schemas.microsoft.com/office/drawing/2014/main" id="{8F5D5DE9-4C0B-4691-B4C0-F96D7338C135}"/>
              </a:ext>
            </a:extLst>
          </p:cNvPr>
          <p:cNvSpPr txBox="1"/>
          <p:nvPr/>
        </p:nvSpPr>
        <p:spPr>
          <a:xfrm>
            <a:off x="6092608" y="1547623"/>
            <a:ext cx="6099392" cy="4154984"/>
          </a:xfrm>
          <a:prstGeom prst="rect">
            <a:avLst/>
          </a:prstGeom>
          <a:noFill/>
        </p:spPr>
        <p:txBody>
          <a:bodyPr wrap="square" rtlCol="0">
            <a:spAutoFit/>
          </a:bodyPr>
          <a:lstStyle/>
          <a:p>
            <a:r>
              <a:rPr lang="zh-CN" altLang="en-US" sz="2400" dirty="0"/>
              <a:t>       使用命令模式来完成特色面板中按钮的监听和功能的实现。</a:t>
            </a:r>
          </a:p>
          <a:p>
            <a:r>
              <a:rPr lang="zh-CN" altLang="en-US" sz="2400" dirty="0"/>
              <a:t>        在</a:t>
            </a:r>
            <a:r>
              <a:rPr lang="en-US" altLang="zh-CN" sz="2400" dirty="0" err="1"/>
              <a:t>BuilderPattern</a:t>
            </a:r>
            <a:r>
              <a:rPr lang="zh-CN" altLang="en-US" sz="2400" dirty="0"/>
              <a:t>包</a:t>
            </a:r>
            <a:r>
              <a:rPr lang="en-US" altLang="zh-CN" sz="2400" dirty="0" err="1"/>
              <a:t>BuildFeature</a:t>
            </a:r>
            <a:r>
              <a:rPr lang="zh-CN" altLang="en-US" sz="2400" dirty="0"/>
              <a:t>中有一个</a:t>
            </a:r>
            <a:r>
              <a:rPr lang="en-US" altLang="zh-CN" sz="2400" dirty="0"/>
              <a:t>Create()</a:t>
            </a:r>
            <a:r>
              <a:rPr lang="zh-CN" altLang="en-US" sz="2400" dirty="0"/>
              <a:t>方法用来绑定命令者与接受者，且用来绑定命令与激活者。</a:t>
            </a:r>
          </a:p>
          <a:p>
            <a:r>
              <a:rPr lang="zh-CN" altLang="en-US" sz="2400" dirty="0"/>
              <a:t>        在</a:t>
            </a:r>
            <a:r>
              <a:rPr lang="en-US" altLang="zh-CN" sz="2400" dirty="0" err="1"/>
              <a:t>CommandPattern</a:t>
            </a:r>
            <a:r>
              <a:rPr lang="zh-CN" altLang="en-US" sz="2400" dirty="0"/>
              <a:t>包</a:t>
            </a:r>
            <a:r>
              <a:rPr lang="en-US" altLang="zh-CN" sz="2400" dirty="0"/>
              <a:t>Activation</a:t>
            </a:r>
            <a:r>
              <a:rPr lang="zh-CN" altLang="en-US" sz="2400" dirty="0"/>
              <a:t>中实现</a:t>
            </a:r>
            <a:r>
              <a:rPr lang="en-US" altLang="zh-CN" sz="2400" dirty="0"/>
              <a:t>ActionListener</a:t>
            </a:r>
            <a:r>
              <a:rPr lang="zh-CN" altLang="en-US" sz="2400" dirty="0"/>
              <a:t>接口的</a:t>
            </a:r>
            <a:r>
              <a:rPr lang="en-US" altLang="zh-CN" sz="2400" dirty="0" err="1"/>
              <a:t>actionPerformed</a:t>
            </a:r>
            <a:r>
              <a:rPr lang="zh-CN" altLang="en-US" sz="2400" dirty="0"/>
              <a:t>方法来激活命令</a:t>
            </a:r>
            <a:r>
              <a:rPr lang="en-US" altLang="zh-CN" sz="2400" dirty="0"/>
              <a:t>,</a:t>
            </a:r>
            <a:r>
              <a:rPr lang="zh-CN" altLang="en-US" sz="2400" dirty="0"/>
              <a:t>并且建立</a:t>
            </a:r>
            <a:r>
              <a:rPr lang="en-US" altLang="zh-CN" sz="2400" dirty="0"/>
              <a:t>Activation</a:t>
            </a:r>
            <a:r>
              <a:rPr lang="zh-CN" altLang="en-US" sz="2400" dirty="0"/>
              <a:t>不仅需要传入</a:t>
            </a:r>
            <a:r>
              <a:rPr lang="en-US" altLang="zh-CN" sz="2400" dirty="0"/>
              <a:t>command</a:t>
            </a:r>
            <a:r>
              <a:rPr lang="zh-CN" altLang="en-US" sz="2400" dirty="0"/>
              <a:t>对象还需要传入一个</a:t>
            </a:r>
            <a:r>
              <a:rPr lang="en-US" altLang="zh-CN" sz="2400" dirty="0" err="1"/>
              <a:t>button_panel</a:t>
            </a:r>
            <a:r>
              <a:rPr lang="zh-CN" altLang="en-US" sz="2400" dirty="0"/>
              <a:t>对象。再通过</a:t>
            </a:r>
            <a:r>
              <a:rPr lang="en-US" altLang="zh-CN" sz="2400" dirty="0" err="1"/>
              <a:t>actionPerformed</a:t>
            </a:r>
            <a:r>
              <a:rPr lang="zh-CN" altLang="en-US" sz="2400" dirty="0"/>
              <a:t>方法再把这个</a:t>
            </a:r>
            <a:r>
              <a:rPr lang="en-US" altLang="zh-CN" sz="2400" dirty="0" err="1"/>
              <a:t>button_panel</a:t>
            </a:r>
            <a:r>
              <a:rPr lang="zh-CN" altLang="en-US" sz="2400" dirty="0"/>
              <a:t>对象传递给</a:t>
            </a:r>
            <a:r>
              <a:rPr lang="en-US" altLang="zh-CN" sz="2400" dirty="0"/>
              <a:t>command</a:t>
            </a:r>
            <a:r>
              <a:rPr lang="zh-CN" altLang="en-US" sz="2400" dirty="0"/>
              <a:t>对象。</a:t>
            </a:r>
          </a:p>
        </p:txBody>
      </p:sp>
      <p:pic>
        <p:nvPicPr>
          <p:cNvPr id="3" name="图片 2">
            <a:extLst>
              <a:ext uri="{FF2B5EF4-FFF2-40B4-BE49-F238E27FC236}">
                <a16:creationId xmlns:a16="http://schemas.microsoft.com/office/drawing/2014/main" id="{457DB0D4-8116-4BF8-901B-2275C7EB2BF7}"/>
              </a:ext>
            </a:extLst>
          </p:cNvPr>
          <p:cNvPicPr>
            <a:picLocks noChangeAspect="1"/>
          </p:cNvPicPr>
          <p:nvPr/>
        </p:nvPicPr>
        <p:blipFill>
          <a:blip r:embed="rId4"/>
          <a:stretch>
            <a:fillRect/>
          </a:stretch>
        </p:blipFill>
        <p:spPr>
          <a:xfrm>
            <a:off x="183696" y="1359454"/>
            <a:ext cx="5981970" cy="4904829"/>
          </a:xfrm>
          <a:prstGeom prst="rect">
            <a:avLst/>
          </a:prstGeom>
        </p:spPr>
      </p:pic>
    </p:spTree>
    <p:extLst>
      <p:ext uri="{BB962C8B-B14F-4D97-AF65-F5344CB8AC3E}">
        <p14:creationId xmlns:p14="http://schemas.microsoft.com/office/powerpoint/2010/main" val="19507057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）策略模式</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8" name="图片 7">
            <a:extLst>
              <a:ext uri="{FF2B5EF4-FFF2-40B4-BE49-F238E27FC236}">
                <a16:creationId xmlns:a16="http://schemas.microsoft.com/office/drawing/2014/main" id="{193A8729-6E98-4372-BB56-F3BB6D7B4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177" y="1421891"/>
            <a:ext cx="5293895" cy="4225494"/>
          </a:xfrm>
          <a:prstGeom prst="rect">
            <a:avLst/>
          </a:prstGeom>
        </p:spPr>
      </p:pic>
      <p:sp>
        <p:nvSpPr>
          <p:cNvPr id="10" name="文本框 9">
            <a:extLst>
              <a:ext uri="{FF2B5EF4-FFF2-40B4-BE49-F238E27FC236}">
                <a16:creationId xmlns:a16="http://schemas.microsoft.com/office/drawing/2014/main" id="{8F5D5DE9-4C0B-4691-B4C0-F96D7338C135}"/>
              </a:ext>
            </a:extLst>
          </p:cNvPr>
          <p:cNvSpPr txBox="1"/>
          <p:nvPr/>
        </p:nvSpPr>
        <p:spPr>
          <a:xfrm>
            <a:off x="6252693" y="1359454"/>
            <a:ext cx="5795493" cy="4642832"/>
          </a:xfrm>
          <a:prstGeom prst="rect">
            <a:avLst/>
          </a:prstGeom>
          <a:noFill/>
        </p:spPr>
        <p:txBody>
          <a:bodyPr wrap="square" rtlCol="0">
            <a:spAutoFit/>
          </a:bodyPr>
          <a:lstStyle/>
          <a:p>
            <a:r>
              <a:rPr lang="zh-CN" altLang="en-US" dirty="0"/>
              <a:t>使用策略模式处理一元二次方程中△</a:t>
            </a:r>
            <a:r>
              <a:rPr lang="en-US" altLang="zh-CN" dirty="0"/>
              <a:t>&gt;0,△=0,△&lt;0</a:t>
            </a:r>
            <a:r>
              <a:rPr lang="zh-CN" altLang="en-US" dirty="0"/>
              <a:t>的情况。</a:t>
            </a:r>
          </a:p>
          <a:p>
            <a:r>
              <a:rPr lang="zh-CN" altLang="en-US" dirty="0"/>
              <a:t>使用不同策略的代码如下</a:t>
            </a:r>
          </a:p>
          <a:p>
            <a:r>
              <a:rPr lang="en-US" altLang="zh-CN" dirty="0"/>
              <a:t>//</a:t>
            </a:r>
            <a:r>
              <a:rPr lang="en-US" altLang="zh-CN" dirty="0" err="1"/>
              <a:t>a,b,c</a:t>
            </a:r>
            <a:r>
              <a:rPr lang="zh-CN" altLang="en-US" dirty="0"/>
              <a:t>分别是二次项系数，一次项系数，常系数</a:t>
            </a:r>
          </a:p>
          <a:p>
            <a:r>
              <a:rPr lang="en-US" altLang="zh-CN" dirty="0"/>
              <a:t>if(b*b-4*a*c&gt;0)</a:t>
            </a:r>
          </a:p>
          <a:p>
            <a:r>
              <a:rPr lang="en-US" altLang="zh-CN" dirty="0"/>
              <a:t>         </a:t>
            </a:r>
            <a:r>
              <a:rPr lang="en-US" altLang="zh-CN" dirty="0" err="1"/>
              <a:t>solve_eqaution</a:t>
            </a:r>
            <a:r>
              <a:rPr lang="en-US" altLang="zh-CN" dirty="0"/>
              <a:t>=new </a:t>
            </a:r>
            <a:r>
              <a:rPr lang="en-US" altLang="zh-CN" dirty="0" err="1"/>
              <a:t>SolveEquation</a:t>
            </a:r>
            <a:r>
              <a:rPr lang="en-US" altLang="zh-CN" dirty="0"/>
              <a:t>(a, b, c, new DeltaGT0());</a:t>
            </a:r>
          </a:p>
          <a:p>
            <a:r>
              <a:rPr lang="en-US" altLang="zh-CN" dirty="0"/>
              <a:t>else if(b*b-4*a*c&lt;0)</a:t>
            </a:r>
          </a:p>
          <a:p>
            <a:r>
              <a:rPr lang="en-US" altLang="zh-CN" dirty="0"/>
              <a:t>         </a:t>
            </a:r>
            <a:r>
              <a:rPr lang="en-US" altLang="zh-CN" dirty="0" err="1"/>
              <a:t>solve_eqaution</a:t>
            </a:r>
            <a:r>
              <a:rPr lang="en-US" altLang="zh-CN" dirty="0"/>
              <a:t>=new </a:t>
            </a:r>
            <a:r>
              <a:rPr lang="en-US" altLang="zh-CN" dirty="0" err="1"/>
              <a:t>SolveEquation</a:t>
            </a:r>
            <a:r>
              <a:rPr lang="en-US" altLang="zh-CN" dirty="0"/>
              <a:t>(a, b, c, new DeltaLT0());</a:t>
            </a:r>
          </a:p>
          <a:p>
            <a:r>
              <a:rPr lang="en-US" altLang="zh-CN" dirty="0"/>
              <a:t>else</a:t>
            </a:r>
          </a:p>
          <a:p>
            <a:r>
              <a:rPr lang="en-US" altLang="zh-CN" dirty="0"/>
              <a:t>         </a:t>
            </a:r>
            <a:r>
              <a:rPr lang="en-US" altLang="zh-CN" dirty="0" err="1"/>
              <a:t>solve_eqaution</a:t>
            </a:r>
            <a:r>
              <a:rPr lang="en-US" altLang="zh-CN" dirty="0"/>
              <a:t>=new </a:t>
            </a:r>
            <a:r>
              <a:rPr lang="en-US" altLang="zh-CN" dirty="0" err="1"/>
              <a:t>SolveEquation</a:t>
            </a:r>
            <a:r>
              <a:rPr lang="en-US" altLang="zh-CN" dirty="0"/>
              <a:t>(a, b, c, new DeltaEQ0());</a:t>
            </a:r>
          </a:p>
          <a:p>
            <a:r>
              <a:rPr lang="en-US" altLang="zh-CN" dirty="0" err="1"/>
              <a:t>SolveEquation</a:t>
            </a:r>
            <a:r>
              <a:rPr lang="zh-CN" altLang="en-US" dirty="0"/>
              <a:t>是用于求解一元二次方程的类，而</a:t>
            </a:r>
            <a:r>
              <a:rPr lang="en-US" altLang="zh-CN" dirty="0"/>
              <a:t>DeltaGT0</a:t>
            </a:r>
            <a:r>
              <a:rPr lang="zh-CN" altLang="en-US" dirty="0"/>
              <a:t>、</a:t>
            </a:r>
            <a:r>
              <a:rPr lang="en-US" altLang="zh-CN" dirty="0"/>
              <a:t>DeltaLT0</a:t>
            </a:r>
            <a:r>
              <a:rPr lang="zh-CN" altLang="en-US" dirty="0"/>
              <a:t>、</a:t>
            </a:r>
            <a:r>
              <a:rPr lang="en-US" altLang="zh-CN" dirty="0"/>
              <a:t>DeltaEQ0</a:t>
            </a:r>
            <a:r>
              <a:rPr lang="zh-CN" altLang="en-US" dirty="0"/>
              <a:t>对应着△</a:t>
            </a:r>
            <a:r>
              <a:rPr lang="en-US" altLang="zh-CN" dirty="0"/>
              <a:t>&gt;0,△=0</a:t>
            </a:r>
            <a:r>
              <a:rPr lang="zh-CN" altLang="en-US" dirty="0"/>
              <a:t>，△</a:t>
            </a:r>
            <a:r>
              <a:rPr lang="en-US" altLang="zh-CN" dirty="0"/>
              <a:t>&lt;0</a:t>
            </a:r>
            <a:r>
              <a:rPr lang="zh-CN" altLang="en-US" dirty="0"/>
              <a:t>时解方程的不同策略。</a:t>
            </a:r>
          </a:p>
        </p:txBody>
      </p:sp>
    </p:spTree>
    <p:extLst>
      <p:ext uri="{BB962C8B-B14F-4D97-AF65-F5344CB8AC3E}">
        <p14:creationId xmlns:p14="http://schemas.microsoft.com/office/powerpoint/2010/main" val="39268482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）策略模式</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10" name="图片 9">
            <a:extLst>
              <a:ext uri="{FF2B5EF4-FFF2-40B4-BE49-F238E27FC236}">
                <a16:creationId xmlns:a16="http://schemas.microsoft.com/office/drawing/2014/main" id="{04225877-2E55-4A43-AE44-2CE092EA8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333" y="1779300"/>
            <a:ext cx="6169028" cy="914400"/>
          </a:xfrm>
          <a:prstGeom prst="rect">
            <a:avLst/>
          </a:prstGeom>
        </p:spPr>
      </p:pic>
      <p:pic>
        <p:nvPicPr>
          <p:cNvPr id="14" name="图片 13">
            <a:extLst>
              <a:ext uri="{FF2B5EF4-FFF2-40B4-BE49-F238E27FC236}">
                <a16:creationId xmlns:a16="http://schemas.microsoft.com/office/drawing/2014/main" id="{0D5D3DCC-0E06-4A73-B7C1-1D3B1DDDE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0333" y="3319976"/>
            <a:ext cx="6250368" cy="828675"/>
          </a:xfrm>
          <a:prstGeom prst="rect">
            <a:avLst/>
          </a:prstGeom>
        </p:spPr>
      </p:pic>
      <p:pic>
        <p:nvPicPr>
          <p:cNvPr id="16" name="图片 15">
            <a:extLst>
              <a:ext uri="{FF2B5EF4-FFF2-40B4-BE49-F238E27FC236}">
                <a16:creationId xmlns:a16="http://schemas.microsoft.com/office/drawing/2014/main" id="{D3D21522-19F8-40FE-9EA7-666EB2D4E1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0333" y="4919828"/>
            <a:ext cx="6250368" cy="828675"/>
          </a:xfrm>
          <a:prstGeom prst="rect">
            <a:avLst/>
          </a:prstGeom>
        </p:spPr>
      </p:pic>
      <p:sp>
        <p:nvSpPr>
          <p:cNvPr id="17" name="文本框 16">
            <a:extLst>
              <a:ext uri="{FF2B5EF4-FFF2-40B4-BE49-F238E27FC236}">
                <a16:creationId xmlns:a16="http://schemas.microsoft.com/office/drawing/2014/main" id="{56357BD0-C702-4EC3-99FB-05BE062BA58C}"/>
              </a:ext>
            </a:extLst>
          </p:cNvPr>
          <p:cNvSpPr txBox="1"/>
          <p:nvPr/>
        </p:nvSpPr>
        <p:spPr>
          <a:xfrm>
            <a:off x="2940333" y="1302835"/>
            <a:ext cx="1322574" cy="369332"/>
          </a:xfrm>
          <a:prstGeom prst="rect">
            <a:avLst/>
          </a:prstGeom>
          <a:noFill/>
        </p:spPr>
        <p:txBody>
          <a:bodyPr wrap="square" rtlCol="0">
            <a:spAutoFit/>
          </a:bodyPr>
          <a:lstStyle/>
          <a:p>
            <a:r>
              <a:rPr lang="zh-CN" altLang="en-US" dirty="0"/>
              <a:t>当△</a:t>
            </a:r>
            <a:r>
              <a:rPr lang="en-US" altLang="zh-CN" dirty="0"/>
              <a:t>&gt;0</a:t>
            </a:r>
            <a:r>
              <a:rPr lang="zh-CN" altLang="en-US" dirty="0"/>
              <a:t>时</a:t>
            </a:r>
          </a:p>
        </p:txBody>
      </p:sp>
      <p:sp>
        <p:nvSpPr>
          <p:cNvPr id="18" name="文本框 17">
            <a:extLst>
              <a:ext uri="{FF2B5EF4-FFF2-40B4-BE49-F238E27FC236}">
                <a16:creationId xmlns:a16="http://schemas.microsoft.com/office/drawing/2014/main" id="{D2EF43C1-1A36-4D5B-A2FB-B31B334C7CAB}"/>
              </a:ext>
            </a:extLst>
          </p:cNvPr>
          <p:cNvSpPr txBox="1"/>
          <p:nvPr/>
        </p:nvSpPr>
        <p:spPr>
          <a:xfrm>
            <a:off x="2940333" y="2834336"/>
            <a:ext cx="1161588" cy="369332"/>
          </a:xfrm>
          <a:prstGeom prst="rect">
            <a:avLst/>
          </a:prstGeom>
          <a:noFill/>
        </p:spPr>
        <p:txBody>
          <a:bodyPr wrap="square" rtlCol="0">
            <a:spAutoFit/>
          </a:bodyPr>
          <a:lstStyle/>
          <a:p>
            <a:r>
              <a:rPr lang="zh-CN" altLang="en-US" dirty="0"/>
              <a:t>当△</a:t>
            </a:r>
            <a:r>
              <a:rPr lang="en-US" altLang="zh-CN" dirty="0"/>
              <a:t>=0</a:t>
            </a:r>
            <a:r>
              <a:rPr lang="zh-CN" altLang="en-US" dirty="0"/>
              <a:t>时</a:t>
            </a:r>
          </a:p>
        </p:txBody>
      </p:sp>
      <p:sp>
        <p:nvSpPr>
          <p:cNvPr id="19" name="文本框 18">
            <a:extLst>
              <a:ext uri="{FF2B5EF4-FFF2-40B4-BE49-F238E27FC236}">
                <a16:creationId xmlns:a16="http://schemas.microsoft.com/office/drawing/2014/main" id="{F2980656-00B0-4AB5-9531-877B0DC21DA4}"/>
              </a:ext>
            </a:extLst>
          </p:cNvPr>
          <p:cNvSpPr txBox="1"/>
          <p:nvPr/>
        </p:nvSpPr>
        <p:spPr>
          <a:xfrm>
            <a:off x="2940333" y="4390862"/>
            <a:ext cx="1496439" cy="370349"/>
          </a:xfrm>
          <a:prstGeom prst="rect">
            <a:avLst/>
          </a:prstGeom>
          <a:noFill/>
        </p:spPr>
        <p:txBody>
          <a:bodyPr wrap="square" rtlCol="0">
            <a:spAutoFit/>
          </a:bodyPr>
          <a:lstStyle/>
          <a:p>
            <a:r>
              <a:rPr lang="zh-CN" altLang="en-US" dirty="0"/>
              <a:t>当△</a:t>
            </a:r>
            <a:r>
              <a:rPr lang="en-US" altLang="zh-CN" dirty="0"/>
              <a:t>&lt;0</a:t>
            </a:r>
            <a:r>
              <a:rPr lang="zh-CN" altLang="en-US" dirty="0"/>
              <a:t>时</a:t>
            </a:r>
          </a:p>
        </p:txBody>
      </p:sp>
    </p:spTree>
    <p:extLst>
      <p:ext uri="{BB962C8B-B14F-4D97-AF65-F5344CB8AC3E}">
        <p14:creationId xmlns:p14="http://schemas.microsoft.com/office/powerpoint/2010/main" val="35538763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5</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）单例模式</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4" name="图片 3">
            <a:extLst>
              <a:ext uri="{FF2B5EF4-FFF2-40B4-BE49-F238E27FC236}">
                <a16:creationId xmlns:a16="http://schemas.microsoft.com/office/drawing/2014/main" id="{07864F6F-1CEC-4ADB-BB0D-F676466E9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130" y="1510523"/>
            <a:ext cx="4410075" cy="1476375"/>
          </a:xfrm>
          <a:prstGeom prst="rect">
            <a:avLst/>
          </a:prstGeom>
        </p:spPr>
      </p:pic>
      <p:pic>
        <p:nvPicPr>
          <p:cNvPr id="10" name="图片 9">
            <a:extLst>
              <a:ext uri="{FF2B5EF4-FFF2-40B4-BE49-F238E27FC236}">
                <a16:creationId xmlns:a16="http://schemas.microsoft.com/office/drawing/2014/main" id="{13AFD132-1541-4F46-9398-25B58A3CA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392" y="3131265"/>
            <a:ext cx="3810000" cy="3009900"/>
          </a:xfrm>
          <a:prstGeom prst="rect">
            <a:avLst/>
          </a:prstGeom>
        </p:spPr>
      </p:pic>
      <p:pic>
        <p:nvPicPr>
          <p:cNvPr id="12" name="图片 11">
            <a:extLst>
              <a:ext uri="{FF2B5EF4-FFF2-40B4-BE49-F238E27FC236}">
                <a16:creationId xmlns:a16="http://schemas.microsoft.com/office/drawing/2014/main" id="{7713F0FF-B78F-4F05-B706-552D8162DE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712" y="1510522"/>
            <a:ext cx="5293896" cy="4497469"/>
          </a:xfrm>
          <a:prstGeom prst="rect">
            <a:avLst/>
          </a:prstGeom>
        </p:spPr>
      </p:pic>
    </p:spTree>
    <p:extLst>
      <p:ext uri="{BB962C8B-B14F-4D97-AF65-F5344CB8AC3E}">
        <p14:creationId xmlns:p14="http://schemas.microsoft.com/office/powerpoint/2010/main" val="2181796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、开发中遇到的问题及其对策</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3" name="文本框 2">
            <a:extLst>
              <a:ext uri="{FF2B5EF4-FFF2-40B4-BE49-F238E27FC236}">
                <a16:creationId xmlns:a16="http://schemas.microsoft.com/office/drawing/2014/main" id="{9DF15289-2C26-480E-AE52-C3CFBD826E87}"/>
              </a:ext>
            </a:extLst>
          </p:cNvPr>
          <p:cNvSpPr txBox="1"/>
          <p:nvPr/>
        </p:nvSpPr>
        <p:spPr>
          <a:xfrm>
            <a:off x="856445" y="1296466"/>
            <a:ext cx="10747420" cy="5078313"/>
          </a:xfrm>
          <a:prstGeom prst="rect">
            <a:avLst/>
          </a:prstGeom>
          <a:noFill/>
        </p:spPr>
        <p:txBody>
          <a:bodyPr wrap="square" rtlCol="0">
            <a:spAutoFit/>
          </a:bodyPr>
          <a:lstStyle/>
          <a:p>
            <a:r>
              <a:rPr lang="en-US" altLang="zh-CN" dirty="0"/>
              <a:t>1</a:t>
            </a:r>
            <a:r>
              <a:rPr lang="zh-CN" altLang="en-US" dirty="0"/>
              <a:t>、在</a:t>
            </a:r>
            <a:r>
              <a:rPr lang="en-US" altLang="zh-CN" dirty="0" err="1"/>
              <a:t>JFrame</a:t>
            </a:r>
            <a:r>
              <a:rPr lang="zh-CN" altLang="en-US" dirty="0"/>
              <a:t>中加入</a:t>
            </a:r>
            <a:r>
              <a:rPr lang="en-US" altLang="zh-CN" dirty="0"/>
              <a:t>4</a:t>
            </a:r>
            <a:r>
              <a:rPr lang="zh-CN" altLang="en-US" dirty="0"/>
              <a:t>个</a:t>
            </a:r>
            <a:r>
              <a:rPr lang="en-US" altLang="zh-CN" dirty="0" err="1"/>
              <a:t>JPanel</a:t>
            </a:r>
            <a:r>
              <a:rPr lang="zh-CN" altLang="en-US" dirty="0"/>
              <a:t>类型的计算器面板，如何点击下拉菜单中标准型、科学型、程序员、特色型和矩阵型等选项可以显示不同的</a:t>
            </a:r>
            <a:r>
              <a:rPr lang="en-US" altLang="zh-CN" dirty="0" err="1"/>
              <a:t>JPanel</a:t>
            </a:r>
            <a:r>
              <a:rPr lang="zh-CN" altLang="en-US" dirty="0"/>
              <a:t>类型计算器面板？</a:t>
            </a:r>
            <a:endParaRPr lang="en-US" altLang="zh-CN" dirty="0"/>
          </a:p>
          <a:p>
            <a:r>
              <a:rPr lang="zh-CN" altLang="en-US" dirty="0"/>
              <a:t>解决方法：</a:t>
            </a:r>
            <a:r>
              <a:rPr lang="zh-CN" altLang="en-US" dirty="0">
                <a:solidFill>
                  <a:srgbClr val="0070C0"/>
                </a:solidFill>
              </a:rPr>
              <a:t>在</a:t>
            </a:r>
            <a:r>
              <a:rPr lang="en-US" altLang="zh-CN" dirty="0">
                <a:solidFill>
                  <a:srgbClr val="0070C0"/>
                </a:solidFill>
              </a:rPr>
              <a:t>Frame</a:t>
            </a:r>
            <a:r>
              <a:rPr lang="zh-CN" altLang="en-US" dirty="0">
                <a:solidFill>
                  <a:srgbClr val="0070C0"/>
                </a:solidFill>
              </a:rPr>
              <a:t>加入一个容器面板</a:t>
            </a:r>
            <a:r>
              <a:rPr lang="en-US" altLang="zh-CN" dirty="0" err="1">
                <a:solidFill>
                  <a:srgbClr val="0070C0"/>
                </a:solidFill>
              </a:rPr>
              <a:t>main_panel</a:t>
            </a:r>
            <a:r>
              <a:rPr lang="en-US" altLang="zh-CN" dirty="0">
                <a:solidFill>
                  <a:srgbClr val="0070C0"/>
                </a:solidFill>
              </a:rPr>
              <a:t>,</a:t>
            </a:r>
            <a:r>
              <a:rPr lang="zh-CN" altLang="en-US" dirty="0">
                <a:solidFill>
                  <a:srgbClr val="0070C0"/>
                </a:solidFill>
              </a:rPr>
              <a:t>然后往容器面板中加入与容器面板大小一样的标准型面板、科学型面板、程序员面板、特色型面板。并且为菜单栏的选项设置监听事件，比如说按下“程序员”</a:t>
            </a:r>
            <a:r>
              <a:rPr lang="en-US" altLang="zh-CN" dirty="0">
                <a:solidFill>
                  <a:srgbClr val="0070C0"/>
                </a:solidFill>
              </a:rPr>
              <a:t>.</a:t>
            </a:r>
            <a:r>
              <a:rPr lang="zh-CN" altLang="en-US" dirty="0">
                <a:solidFill>
                  <a:srgbClr val="0070C0"/>
                </a:solidFill>
              </a:rPr>
              <a:t>调用程序员面板</a:t>
            </a:r>
            <a:r>
              <a:rPr lang="en-US" altLang="zh-CN" dirty="0" err="1">
                <a:solidFill>
                  <a:srgbClr val="0070C0"/>
                </a:solidFill>
              </a:rPr>
              <a:t>setVisible</a:t>
            </a:r>
            <a:r>
              <a:rPr lang="en-US" altLang="zh-CN" dirty="0">
                <a:solidFill>
                  <a:srgbClr val="0070C0"/>
                </a:solidFill>
              </a:rPr>
              <a:t>(true)</a:t>
            </a:r>
            <a:r>
              <a:rPr lang="zh-CN" altLang="en-US" dirty="0">
                <a:solidFill>
                  <a:srgbClr val="0070C0"/>
                </a:solidFill>
              </a:rPr>
              <a:t>方法，而其他面板则调用</a:t>
            </a:r>
            <a:r>
              <a:rPr lang="en-US" altLang="zh-CN" dirty="0" err="1">
                <a:solidFill>
                  <a:srgbClr val="0070C0"/>
                </a:solidFill>
              </a:rPr>
              <a:t>setVisible</a:t>
            </a:r>
            <a:r>
              <a:rPr lang="en-US" altLang="zh-CN" dirty="0">
                <a:solidFill>
                  <a:srgbClr val="0070C0"/>
                </a:solidFill>
              </a:rPr>
              <a:t>(false)</a:t>
            </a:r>
            <a:r>
              <a:rPr lang="zh-CN" altLang="en-US" dirty="0">
                <a:solidFill>
                  <a:srgbClr val="0070C0"/>
                </a:solidFill>
              </a:rPr>
              <a:t>方法。并且当前状态</a:t>
            </a:r>
            <a:r>
              <a:rPr lang="en-US" altLang="zh-CN" dirty="0" err="1">
                <a:solidFill>
                  <a:srgbClr val="0070C0"/>
                </a:solidFill>
              </a:rPr>
              <a:t>current_state</a:t>
            </a:r>
            <a:r>
              <a:rPr lang="zh-CN" altLang="en-US" dirty="0">
                <a:solidFill>
                  <a:srgbClr val="0070C0"/>
                </a:solidFill>
              </a:rPr>
              <a:t>也随之改变。</a:t>
            </a:r>
            <a:endParaRPr lang="en-US" altLang="zh-CN" dirty="0">
              <a:solidFill>
                <a:srgbClr val="0070C0"/>
              </a:solidFill>
            </a:endParaRPr>
          </a:p>
          <a:p>
            <a:r>
              <a:rPr lang="en-US" altLang="zh-CN" dirty="0"/>
              <a:t>2</a:t>
            </a:r>
            <a:r>
              <a:rPr lang="zh-CN" altLang="en-US" dirty="0"/>
              <a:t>、如何保证输入算式的有效性。其一不能出现显示</a:t>
            </a:r>
            <a:r>
              <a:rPr lang="en-US" altLang="zh-CN" dirty="0"/>
              <a:t>000444</a:t>
            </a:r>
            <a:r>
              <a:rPr lang="zh-CN" altLang="en-US" dirty="0"/>
              <a:t>形式，也就是输入数的整数部分中首次出现非</a:t>
            </a:r>
            <a:r>
              <a:rPr lang="en-US" altLang="zh-CN" dirty="0"/>
              <a:t>0</a:t>
            </a:r>
            <a:r>
              <a:rPr lang="zh-CN" altLang="en-US" dirty="0"/>
              <a:t>数字前面的</a:t>
            </a:r>
            <a:r>
              <a:rPr lang="en-US" altLang="zh-CN" dirty="0"/>
              <a:t>0</a:t>
            </a:r>
            <a:r>
              <a:rPr lang="zh-CN" altLang="en-US" dirty="0"/>
              <a:t>的个数不能大于</a:t>
            </a:r>
            <a:r>
              <a:rPr lang="en-US" altLang="zh-CN" dirty="0"/>
              <a:t>1</a:t>
            </a:r>
            <a:r>
              <a:rPr lang="zh-CN" altLang="en-US" dirty="0"/>
              <a:t>个。其二不能出现显示</a:t>
            </a:r>
            <a:r>
              <a:rPr lang="en-US" altLang="zh-CN" dirty="0"/>
              <a:t>0+++---///</a:t>
            </a:r>
            <a:r>
              <a:rPr lang="zh-CN" altLang="en-US" dirty="0"/>
              <a:t>形式，也就是一个运算符后面不能有运算符。</a:t>
            </a:r>
            <a:endParaRPr lang="en-US" altLang="zh-CN" dirty="0"/>
          </a:p>
          <a:p>
            <a:r>
              <a:rPr lang="zh-CN" altLang="en-US" dirty="0"/>
              <a:t>解决方法：</a:t>
            </a:r>
            <a:r>
              <a:rPr lang="zh-CN" altLang="en-US" dirty="0">
                <a:solidFill>
                  <a:srgbClr val="0070C0"/>
                </a:solidFill>
              </a:rPr>
              <a:t>在工程</a:t>
            </a:r>
            <a:r>
              <a:rPr lang="en-US" altLang="zh-CN" dirty="0">
                <a:solidFill>
                  <a:srgbClr val="0070C0"/>
                </a:solidFill>
              </a:rPr>
              <a:t>Tool</a:t>
            </a:r>
            <a:r>
              <a:rPr lang="zh-CN" altLang="en-US" dirty="0">
                <a:solidFill>
                  <a:srgbClr val="0070C0"/>
                </a:solidFill>
              </a:rPr>
              <a:t>包中处理字符串的</a:t>
            </a:r>
            <a:r>
              <a:rPr lang="en-US" altLang="zh-CN" dirty="0" err="1">
                <a:solidFill>
                  <a:srgbClr val="0070C0"/>
                </a:solidFill>
              </a:rPr>
              <a:t>StringTool</a:t>
            </a:r>
            <a:r>
              <a:rPr lang="zh-CN" altLang="en-US" dirty="0">
                <a:solidFill>
                  <a:srgbClr val="0070C0"/>
                </a:solidFill>
              </a:rPr>
              <a:t>工具类定义</a:t>
            </a:r>
            <a:r>
              <a:rPr lang="en-US" altLang="zh-CN" dirty="0" err="1">
                <a:solidFill>
                  <a:srgbClr val="0070C0"/>
                </a:solidFill>
              </a:rPr>
              <a:t>MathExpression</a:t>
            </a:r>
            <a:r>
              <a:rPr lang="zh-CN" altLang="en-US" dirty="0">
                <a:solidFill>
                  <a:srgbClr val="0070C0"/>
                </a:solidFill>
              </a:rPr>
              <a:t>方法来处理输入字符串的算式有效性，建立了输出是合法算式的多个规则。</a:t>
            </a:r>
            <a:endParaRPr lang="en-US" altLang="zh-CN" dirty="0">
              <a:solidFill>
                <a:srgbClr val="0070C0"/>
              </a:solidFill>
            </a:endParaRPr>
          </a:p>
          <a:p>
            <a:r>
              <a:rPr lang="en-US" altLang="zh-CN" dirty="0"/>
              <a:t>3</a:t>
            </a:r>
            <a:r>
              <a:rPr lang="zh-CN" altLang="en-US" dirty="0"/>
              <a:t>、对初等函数的处理。假设当前输入的表达式为</a:t>
            </a:r>
            <a:r>
              <a:rPr lang="en-US" altLang="zh-CN" dirty="0"/>
              <a:t>7+2,</a:t>
            </a:r>
            <a:r>
              <a:rPr lang="zh-CN" altLang="en-US" dirty="0"/>
              <a:t>点击特殊函数功能如说</a:t>
            </a:r>
            <a:r>
              <a:rPr lang="en-US" altLang="zh-CN" dirty="0"/>
              <a:t>ln(x).</a:t>
            </a:r>
            <a:r>
              <a:rPr lang="zh-CN" altLang="en-US" dirty="0"/>
              <a:t>显示结果设置为</a:t>
            </a:r>
            <a:r>
              <a:rPr lang="en-US" altLang="zh-CN" dirty="0"/>
              <a:t>7+ln(2);</a:t>
            </a:r>
            <a:r>
              <a:rPr lang="zh-CN" altLang="en-US" dirty="0"/>
              <a:t>再次点击</a:t>
            </a:r>
            <a:r>
              <a:rPr lang="en-US" altLang="zh-CN" dirty="0"/>
              <a:t>ln(x)</a:t>
            </a:r>
            <a:r>
              <a:rPr lang="zh-CN" altLang="en-US" dirty="0"/>
              <a:t>按 钮则，显示结果</a:t>
            </a:r>
            <a:r>
              <a:rPr lang="en-US" altLang="zh-CN" dirty="0"/>
              <a:t>7+ln(ln(2))</a:t>
            </a:r>
          </a:p>
          <a:p>
            <a:r>
              <a:rPr lang="zh-CN" altLang="en-US" dirty="0"/>
              <a:t>解决方法：</a:t>
            </a:r>
            <a:r>
              <a:rPr lang="zh-CN" altLang="en-US" dirty="0">
                <a:solidFill>
                  <a:srgbClr val="0070C0"/>
                </a:solidFill>
              </a:rPr>
              <a:t>在工程</a:t>
            </a:r>
            <a:r>
              <a:rPr lang="en-US" altLang="zh-CN" dirty="0">
                <a:solidFill>
                  <a:srgbClr val="0070C0"/>
                </a:solidFill>
              </a:rPr>
              <a:t>Tool</a:t>
            </a:r>
            <a:r>
              <a:rPr lang="zh-CN" altLang="en-US" dirty="0">
                <a:solidFill>
                  <a:srgbClr val="0070C0"/>
                </a:solidFill>
              </a:rPr>
              <a:t>包中处理字符串</a:t>
            </a:r>
            <a:r>
              <a:rPr lang="en-US" altLang="zh-CN" dirty="0" err="1">
                <a:solidFill>
                  <a:srgbClr val="0070C0"/>
                </a:solidFill>
              </a:rPr>
              <a:t>StringTool</a:t>
            </a:r>
            <a:r>
              <a:rPr lang="zh-CN" altLang="en-US" dirty="0">
                <a:solidFill>
                  <a:srgbClr val="0070C0"/>
                </a:solidFill>
              </a:rPr>
              <a:t>的工具类定义</a:t>
            </a:r>
            <a:r>
              <a:rPr lang="en-US" altLang="zh-CN" dirty="0" err="1">
                <a:solidFill>
                  <a:srgbClr val="0070C0"/>
                </a:solidFill>
              </a:rPr>
              <a:t>processFunction</a:t>
            </a:r>
            <a:r>
              <a:rPr lang="zh-CN" altLang="en-US" dirty="0">
                <a:solidFill>
                  <a:srgbClr val="0070C0"/>
                </a:solidFill>
              </a:rPr>
              <a:t>方法来专门处理初等函数表示形式。</a:t>
            </a:r>
            <a:endParaRPr lang="en-US" altLang="zh-CN" dirty="0">
              <a:solidFill>
                <a:srgbClr val="0070C0"/>
              </a:solidFill>
            </a:endParaRPr>
          </a:p>
          <a:p>
            <a:r>
              <a:rPr lang="en-US" altLang="zh-CN" dirty="0"/>
              <a:t>4</a:t>
            </a:r>
            <a:r>
              <a:rPr lang="zh-CN" altLang="en-US" dirty="0"/>
              <a:t>、如何计算输入的一连串算式并求其结果？其中涉及到四则运算带括号运算和常见的初等函数。</a:t>
            </a:r>
            <a:endParaRPr lang="en-US" altLang="zh-CN" dirty="0"/>
          </a:p>
          <a:p>
            <a:r>
              <a:rPr lang="zh-CN" altLang="en-US" dirty="0"/>
              <a:t>解决方法：</a:t>
            </a:r>
            <a:r>
              <a:rPr lang="zh-CN" altLang="en-US" dirty="0">
                <a:solidFill>
                  <a:srgbClr val="0070C0"/>
                </a:solidFill>
              </a:rPr>
              <a:t>在工程</a:t>
            </a:r>
            <a:r>
              <a:rPr lang="en-US" altLang="zh-CN" dirty="0">
                <a:solidFill>
                  <a:srgbClr val="0070C0"/>
                </a:solidFill>
              </a:rPr>
              <a:t>Tool</a:t>
            </a:r>
            <a:r>
              <a:rPr lang="zh-CN" altLang="en-US" dirty="0">
                <a:solidFill>
                  <a:srgbClr val="0070C0"/>
                </a:solidFill>
              </a:rPr>
              <a:t>包中定义了一个</a:t>
            </a:r>
            <a:r>
              <a:rPr lang="en-US" altLang="zh-CN" dirty="0">
                <a:solidFill>
                  <a:srgbClr val="0070C0"/>
                </a:solidFill>
              </a:rPr>
              <a:t>Cal</a:t>
            </a:r>
            <a:r>
              <a:rPr lang="zh-CN" altLang="en-US" dirty="0">
                <a:solidFill>
                  <a:srgbClr val="0070C0"/>
                </a:solidFill>
              </a:rPr>
              <a:t>工具类，建立相应运算规则。专门用来处理涉及到四则运算带括号运算和常见的初等函数的算法，而且使得返回结果为</a:t>
            </a:r>
            <a:r>
              <a:rPr lang="en-US" altLang="zh-CN" dirty="0">
                <a:solidFill>
                  <a:srgbClr val="0070C0"/>
                </a:solidFill>
              </a:rPr>
              <a:t>double</a:t>
            </a:r>
            <a:r>
              <a:rPr lang="zh-CN" altLang="en-US" dirty="0">
                <a:solidFill>
                  <a:srgbClr val="0070C0"/>
                </a:solidFill>
              </a:rPr>
              <a:t>类型的数据</a:t>
            </a:r>
          </a:p>
        </p:txBody>
      </p:sp>
    </p:spTree>
    <p:extLst>
      <p:ext uri="{BB962C8B-B14F-4D97-AF65-F5344CB8AC3E}">
        <p14:creationId xmlns:p14="http://schemas.microsoft.com/office/powerpoint/2010/main" val="39891880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b="20325"/>
          <a:stretch>
            <a:fillRect/>
          </a:stretch>
        </p:blipFill>
        <p:spPr>
          <a:xfrm>
            <a:off x="0" y="-10329"/>
            <a:ext cx="12216256" cy="6873593"/>
          </a:xfrm>
          <a:prstGeom prst="rect">
            <a:avLst/>
          </a:prstGeom>
        </p:spPr>
      </p:pic>
      <p:sp>
        <p:nvSpPr>
          <p:cNvPr id="6" name="流程图: 手动输入 5"/>
          <p:cNvSpPr/>
          <p:nvPr/>
        </p:nvSpPr>
        <p:spPr>
          <a:xfrm rot="5400000">
            <a:off x="464839" y="-464838"/>
            <a:ext cx="6850743" cy="7780421"/>
          </a:xfrm>
          <a:prstGeom prst="flowChartManualInpu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加勒比海盗 - 9 - 士气展示上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303712" y="2773225"/>
            <a:ext cx="609600" cy="609600"/>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9031" y="1832415"/>
            <a:ext cx="3736731" cy="1078801"/>
          </a:xfrm>
          <a:prstGeom prst="rect">
            <a:avLst/>
          </a:prstGeom>
        </p:spPr>
      </p:pic>
      <p:sp>
        <p:nvSpPr>
          <p:cNvPr id="2" name="文本框 1"/>
          <p:cNvSpPr txBox="1"/>
          <p:nvPr/>
        </p:nvSpPr>
        <p:spPr>
          <a:xfrm>
            <a:off x="1227455" y="3892550"/>
            <a:ext cx="4381500" cy="645160"/>
          </a:xfrm>
          <a:prstGeom prst="rect">
            <a:avLst/>
          </a:prstGeom>
          <a:noFill/>
        </p:spPr>
        <p:txBody>
          <a:bodyPr wrap="square" rtlCol="0">
            <a:spAutoFit/>
          </a:bodyPr>
          <a:lstStyle/>
          <a:p>
            <a:r>
              <a:rPr lang="zh-CN" altLang="en-US">
                <a:solidFill>
                  <a:schemeClr val="accent6"/>
                </a:solidFill>
              </a:rPr>
              <a:t>马扬：</a:t>
            </a:r>
            <a:r>
              <a:rPr lang="en-US" altLang="zh-CN">
                <a:solidFill>
                  <a:schemeClr val="accent6"/>
                </a:solidFill>
              </a:rPr>
              <a:t>2020141461135</a:t>
            </a:r>
          </a:p>
          <a:p>
            <a:r>
              <a:rPr lang="zh-CN" altLang="en-US">
                <a:solidFill>
                  <a:schemeClr val="accent6"/>
                </a:solidFill>
              </a:rPr>
              <a:t>王澳：</a:t>
            </a:r>
            <a:r>
              <a:rPr lang="en-US" altLang="zh-CN">
                <a:solidFill>
                  <a:schemeClr val="accent6"/>
                </a:solidFill>
              </a:rPr>
              <a:t>2020141461141</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remove" display="0">
                  <p:stCondLst>
                    <p:cond delay="indefinite"/>
                  </p:stCondLst>
                  <p:endCondLst>
                    <p:cond evt="onStopAudio" delay="0">
                      <p:tgtEl>
                        <p:sldTgt/>
                      </p:tgtEl>
                    </p:cond>
                  </p:endCondLst>
                </p:cTn>
                <p:tgtEl>
                  <p:spTgt spid="3"/>
                </p:tgtEl>
              </p:cMediaNode>
            </p:audio>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、开发中遇到的问题及其对策</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3" name="文本框 2">
            <a:extLst>
              <a:ext uri="{FF2B5EF4-FFF2-40B4-BE49-F238E27FC236}">
                <a16:creationId xmlns:a16="http://schemas.microsoft.com/office/drawing/2014/main" id="{9DF15289-2C26-480E-AE52-C3CFBD826E87}"/>
              </a:ext>
            </a:extLst>
          </p:cNvPr>
          <p:cNvSpPr txBox="1"/>
          <p:nvPr/>
        </p:nvSpPr>
        <p:spPr>
          <a:xfrm>
            <a:off x="722290" y="1359454"/>
            <a:ext cx="10747420" cy="4893647"/>
          </a:xfrm>
          <a:prstGeom prst="rect">
            <a:avLst/>
          </a:prstGeom>
          <a:noFill/>
        </p:spPr>
        <p:txBody>
          <a:bodyPr wrap="square" rtlCol="0">
            <a:spAutoFit/>
          </a:bodyPr>
          <a:lstStyle/>
          <a:p>
            <a:r>
              <a:rPr lang="en-US" altLang="zh-CN" sz="2400" dirty="0"/>
              <a:t>5</a:t>
            </a:r>
            <a:r>
              <a:rPr lang="zh-CN" altLang="en-US" sz="2400" dirty="0"/>
              <a:t>、如何实现在不同进制的计算环境中，</a:t>
            </a:r>
            <a:r>
              <a:rPr lang="en-US" altLang="zh-CN" sz="2400" dirty="0"/>
              <a:t>0~9</a:t>
            </a:r>
            <a:r>
              <a:rPr lang="zh-CN" altLang="en-US" sz="2400" dirty="0"/>
              <a:t>和</a:t>
            </a:r>
            <a:r>
              <a:rPr lang="en-US" altLang="zh-CN" sz="2400" dirty="0"/>
              <a:t>A~F</a:t>
            </a:r>
            <a:r>
              <a:rPr lang="zh-CN" altLang="en-US" sz="2400" dirty="0"/>
              <a:t>数字按钮能否点击状态？</a:t>
            </a:r>
            <a:endParaRPr lang="en-US" altLang="zh-CN" sz="2400" dirty="0"/>
          </a:p>
          <a:p>
            <a:r>
              <a:rPr lang="zh-CN" altLang="en-US" sz="2400" dirty="0"/>
              <a:t>解决方法：</a:t>
            </a:r>
            <a:r>
              <a:rPr lang="zh-CN" altLang="en-US" sz="2400" dirty="0">
                <a:solidFill>
                  <a:srgbClr val="0070C0"/>
                </a:solidFill>
              </a:rPr>
              <a:t>按钮对象调用</a:t>
            </a:r>
            <a:r>
              <a:rPr lang="en-US" altLang="zh-CN" sz="2400" dirty="0" err="1">
                <a:solidFill>
                  <a:srgbClr val="0070C0"/>
                </a:solidFill>
              </a:rPr>
              <a:t>setEnabled</a:t>
            </a:r>
            <a:r>
              <a:rPr lang="en-US" altLang="zh-CN" sz="2400" dirty="0">
                <a:solidFill>
                  <a:srgbClr val="0070C0"/>
                </a:solidFill>
              </a:rPr>
              <a:t>(false)</a:t>
            </a:r>
            <a:r>
              <a:rPr lang="zh-CN" altLang="en-US" sz="2400" dirty="0">
                <a:solidFill>
                  <a:srgbClr val="0070C0"/>
                </a:solidFill>
              </a:rPr>
              <a:t>就可以设置为不可以点击的状态。</a:t>
            </a:r>
            <a:endParaRPr lang="en-US" altLang="zh-CN" sz="2400" dirty="0">
              <a:solidFill>
                <a:srgbClr val="0070C0"/>
              </a:solidFill>
            </a:endParaRPr>
          </a:p>
          <a:p>
            <a:r>
              <a:rPr lang="en-US" altLang="zh-CN" sz="2400" dirty="0"/>
              <a:t>6</a:t>
            </a:r>
            <a:r>
              <a:rPr lang="zh-CN" altLang="en-US" sz="2400" dirty="0"/>
              <a:t>、如何判断输入的是不是正整数？输入的是不是整数？输入的是不是小数？</a:t>
            </a:r>
            <a:endParaRPr lang="en-US" altLang="zh-CN" sz="2400" dirty="0"/>
          </a:p>
          <a:p>
            <a:r>
              <a:rPr lang="zh-CN" altLang="en-US" sz="2400" dirty="0"/>
              <a:t>解决方法：</a:t>
            </a:r>
            <a:r>
              <a:rPr lang="zh-CN" altLang="en-US" sz="2400" dirty="0">
                <a:solidFill>
                  <a:srgbClr val="0070C0"/>
                </a:solidFill>
              </a:rPr>
              <a:t>使用正则表达式和字符串中特殊字符判断。在工程</a:t>
            </a:r>
            <a:r>
              <a:rPr lang="en-US" altLang="zh-CN" sz="2400" dirty="0">
                <a:solidFill>
                  <a:srgbClr val="0070C0"/>
                </a:solidFill>
              </a:rPr>
              <a:t>Tool</a:t>
            </a:r>
            <a:r>
              <a:rPr lang="zh-CN" altLang="en-US" sz="2400" dirty="0">
                <a:solidFill>
                  <a:srgbClr val="0070C0"/>
                </a:solidFill>
              </a:rPr>
              <a:t>包中处理字符串的</a:t>
            </a:r>
            <a:r>
              <a:rPr lang="en-US" altLang="zh-CN" sz="2400" dirty="0" err="1">
                <a:solidFill>
                  <a:srgbClr val="0070C0"/>
                </a:solidFill>
              </a:rPr>
              <a:t>StringTool</a:t>
            </a:r>
            <a:r>
              <a:rPr lang="zh-CN" altLang="en-US" sz="2400" dirty="0">
                <a:solidFill>
                  <a:srgbClr val="0070C0"/>
                </a:solidFill>
              </a:rPr>
              <a:t>工具类定义</a:t>
            </a:r>
            <a:r>
              <a:rPr lang="en-US" altLang="zh-CN" sz="2400" dirty="0" err="1">
                <a:solidFill>
                  <a:srgbClr val="0070C0"/>
                </a:solidFill>
              </a:rPr>
              <a:t>isPositiveInteger</a:t>
            </a:r>
            <a:r>
              <a:rPr lang="en-US" altLang="zh-CN" sz="2400" dirty="0">
                <a:solidFill>
                  <a:srgbClr val="0070C0"/>
                </a:solidFill>
              </a:rPr>
              <a:t>()</a:t>
            </a:r>
            <a:r>
              <a:rPr lang="zh-CN" altLang="en-US" sz="2400" dirty="0">
                <a:solidFill>
                  <a:srgbClr val="0070C0"/>
                </a:solidFill>
              </a:rPr>
              <a:t>和</a:t>
            </a:r>
            <a:r>
              <a:rPr lang="en-US" altLang="zh-CN" sz="2400" dirty="0" err="1">
                <a:solidFill>
                  <a:srgbClr val="0070C0"/>
                </a:solidFill>
              </a:rPr>
              <a:t>isInteger</a:t>
            </a:r>
            <a:r>
              <a:rPr lang="en-US" altLang="zh-CN" sz="2400" dirty="0">
                <a:solidFill>
                  <a:srgbClr val="0070C0"/>
                </a:solidFill>
              </a:rPr>
              <a:t>()</a:t>
            </a:r>
            <a:r>
              <a:rPr lang="zh-CN" altLang="en-US" sz="2400" dirty="0">
                <a:solidFill>
                  <a:srgbClr val="0070C0"/>
                </a:solidFill>
              </a:rPr>
              <a:t>和</a:t>
            </a:r>
            <a:r>
              <a:rPr lang="en-US" altLang="zh-CN" sz="2400" dirty="0" err="1">
                <a:solidFill>
                  <a:srgbClr val="0070C0"/>
                </a:solidFill>
              </a:rPr>
              <a:t>isDecimalNumber</a:t>
            </a:r>
            <a:r>
              <a:rPr lang="en-US" altLang="zh-CN" sz="2400" dirty="0">
                <a:solidFill>
                  <a:srgbClr val="0070C0"/>
                </a:solidFill>
              </a:rPr>
              <a:t>()</a:t>
            </a:r>
            <a:r>
              <a:rPr lang="zh-CN" altLang="en-US" sz="2400" dirty="0">
                <a:solidFill>
                  <a:srgbClr val="0070C0"/>
                </a:solidFill>
              </a:rPr>
              <a:t>方法来处理字符</a:t>
            </a:r>
            <a:r>
              <a:rPr lang="en-US" altLang="zh-CN" sz="2400" dirty="0">
                <a:solidFill>
                  <a:srgbClr val="0070C0"/>
                </a:solidFill>
              </a:rPr>
              <a:t>str</a:t>
            </a:r>
            <a:r>
              <a:rPr lang="zh-CN" altLang="en-US" sz="2400" dirty="0">
                <a:solidFill>
                  <a:srgbClr val="0070C0"/>
                </a:solidFill>
              </a:rPr>
              <a:t>串是不是正整数形式</a:t>
            </a:r>
            <a:r>
              <a:rPr lang="en-US" altLang="zh-CN" sz="2400" dirty="0">
                <a:solidFill>
                  <a:srgbClr val="0070C0"/>
                </a:solidFill>
              </a:rPr>
              <a:t>,</a:t>
            </a:r>
            <a:r>
              <a:rPr lang="zh-CN" altLang="en-US" sz="2400" dirty="0">
                <a:solidFill>
                  <a:srgbClr val="0070C0"/>
                </a:solidFill>
              </a:rPr>
              <a:t>是不是整数形式</a:t>
            </a:r>
            <a:r>
              <a:rPr lang="en-US" altLang="zh-CN" sz="2400" dirty="0">
                <a:solidFill>
                  <a:srgbClr val="0070C0"/>
                </a:solidFill>
              </a:rPr>
              <a:t>,</a:t>
            </a:r>
            <a:r>
              <a:rPr lang="zh-CN" altLang="en-US" sz="2400" dirty="0">
                <a:solidFill>
                  <a:srgbClr val="0070C0"/>
                </a:solidFill>
              </a:rPr>
              <a:t>是不是小数形式。</a:t>
            </a:r>
          </a:p>
          <a:p>
            <a:r>
              <a:rPr lang="zh-CN" altLang="en-US" sz="2400" dirty="0">
                <a:solidFill>
                  <a:srgbClr val="0070C0"/>
                </a:solidFill>
              </a:rPr>
              <a:t>       处理是不是正整数形式的正则表达式为</a:t>
            </a:r>
            <a:r>
              <a:rPr lang="en-US" altLang="zh-CN" sz="2400" dirty="0">
                <a:solidFill>
                  <a:srgbClr val="0070C0"/>
                </a:solidFill>
              </a:rPr>
              <a:t>“[0-9]*”</a:t>
            </a:r>
            <a:r>
              <a:rPr lang="zh-CN" altLang="en-US" sz="2400" dirty="0">
                <a:solidFill>
                  <a:srgbClr val="0070C0"/>
                </a:solidFill>
              </a:rPr>
              <a:t>，且字符串首位不为</a:t>
            </a:r>
            <a:r>
              <a:rPr lang="en-US" altLang="zh-CN" sz="2400" dirty="0">
                <a:solidFill>
                  <a:srgbClr val="0070C0"/>
                </a:solidFill>
              </a:rPr>
              <a:t>0</a:t>
            </a:r>
          </a:p>
          <a:p>
            <a:r>
              <a:rPr lang="zh-CN" altLang="en-US" sz="2400" dirty="0">
                <a:solidFill>
                  <a:srgbClr val="0070C0"/>
                </a:solidFill>
              </a:rPr>
              <a:t>       处理是不是是不是整数形式的则正表达式为</a:t>
            </a:r>
            <a:r>
              <a:rPr lang="en-US" altLang="zh-CN" sz="2400" dirty="0">
                <a:solidFill>
                  <a:srgbClr val="0070C0"/>
                </a:solidFill>
              </a:rPr>
              <a:t>”-?[1-9]*“</a:t>
            </a:r>
          </a:p>
          <a:p>
            <a:r>
              <a:rPr lang="zh-CN" altLang="en-US" sz="2400" dirty="0">
                <a:solidFill>
                  <a:srgbClr val="0070C0"/>
                </a:solidFill>
              </a:rPr>
              <a:t>       处理是不是是不是小数形式的则正表达式为</a:t>
            </a:r>
            <a:r>
              <a:rPr lang="en-US" altLang="zh-CN" sz="2400" dirty="0">
                <a:solidFill>
                  <a:srgbClr val="0070C0"/>
                </a:solidFill>
              </a:rPr>
              <a:t>“-?[0-9]*.[0-9]*#?[0-9]*”,</a:t>
            </a:r>
            <a:r>
              <a:rPr lang="zh-CN" altLang="en-US" sz="2400" dirty="0">
                <a:solidFill>
                  <a:srgbClr val="0070C0"/>
                </a:solidFill>
              </a:rPr>
              <a:t>去判断</a:t>
            </a:r>
            <a:r>
              <a:rPr lang="en-US" altLang="zh-CN" sz="2400" dirty="0" err="1">
                <a:solidFill>
                  <a:srgbClr val="0070C0"/>
                </a:solidFill>
              </a:rPr>
              <a:t>indexOf</a:t>
            </a:r>
            <a:r>
              <a:rPr lang="en-US" altLang="zh-CN" sz="2400" dirty="0">
                <a:solidFill>
                  <a:srgbClr val="0070C0"/>
                </a:solidFill>
              </a:rPr>
              <a:t>(‘.’)&gt;0</a:t>
            </a:r>
            <a:r>
              <a:rPr lang="zh-CN" altLang="en-US" sz="2400" dirty="0">
                <a:solidFill>
                  <a:srgbClr val="0070C0"/>
                </a:solidFill>
              </a:rPr>
              <a:t>和首位整数部分的非</a:t>
            </a:r>
            <a:r>
              <a:rPr lang="en-US" altLang="zh-CN" sz="2400" dirty="0">
                <a:solidFill>
                  <a:srgbClr val="0070C0"/>
                </a:solidFill>
              </a:rPr>
              <a:t>0</a:t>
            </a:r>
            <a:r>
              <a:rPr lang="zh-CN" altLang="en-US" sz="2400" dirty="0">
                <a:solidFill>
                  <a:srgbClr val="0070C0"/>
                </a:solidFill>
              </a:rPr>
              <a:t>数字前是否还有</a:t>
            </a:r>
            <a:r>
              <a:rPr lang="en-US" altLang="zh-CN" sz="2400" dirty="0">
                <a:solidFill>
                  <a:srgbClr val="0070C0"/>
                </a:solidFill>
              </a:rPr>
              <a:t>0</a:t>
            </a:r>
          </a:p>
          <a:p>
            <a:r>
              <a:rPr lang="en-US" altLang="zh-CN" sz="2400" dirty="0"/>
              <a:t>7</a:t>
            </a:r>
            <a:r>
              <a:rPr lang="zh-CN" altLang="en-US" sz="2400" dirty="0"/>
              <a:t>、如何限定文本框输入字符个数？</a:t>
            </a:r>
            <a:endParaRPr lang="en-US" altLang="zh-CN" sz="2400" dirty="0"/>
          </a:p>
          <a:p>
            <a:r>
              <a:rPr lang="zh-CN" altLang="en-US" sz="2400" dirty="0"/>
              <a:t>解决方法：</a:t>
            </a:r>
            <a:r>
              <a:rPr lang="zh-CN" altLang="en-US" sz="2400" dirty="0">
                <a:solidFill>
                  <a:srgbClr val="0070C0"/>
                </a:solidFill>
              </a:rPr>
              <a:t>在工程</a:t>
            </a:r>
            <a:r>
              <a:rPr lang="en-US" altLang="zh-CN" sz="2400" dirty="0">
                <a:solidFill>
                  <a:srgbClr val="0070C0"/>
                </a:solidFill>
              </a:rPr>
              <a:t>Tool</a:t>
            </a:r>
            <a:r>
              <a:rPr lang="zh-CN" altLang="en-US" sz="2400" dirty="0">
                <a:solidFill>
                  <a:srgbClr val="0070C0"/>
                </a:solidFill>
              </a:rPr>
              <a:t>包中定义一个处理输入字符限制的工具类</a:t>
            </a:r>
            <a:r>
              <a:rPr lang="en-US" altLang="zh-CN" sz="2400" dirty="0" err="1">
                <a:solidFill>
                  <a:srgbClr val="0070C0"/>
                </a:solidFill>
              </a:rPr>
              <a:t>NumberDocument</a:t>
            </a:r>
            <a:r>
              <a:rPr lang="zh-CN" altLang="en-US" sz="2400" dirty="0">
                <a:solidFill>
                  <a:srgbClr val="0070C0"/>
                </a:solidFill>
              </a:rPr>
              <a:t>，继承自</a:t>
            </a:r>
            <a:r>
              <a:rPr lang="en-US" altLang="zh-CN" sz="2400" dirty="0" err="1">
                <a:solidFill>
                  <a:srgbClr val="0070C0"/>
                </a:solidFill>
              </a:rPr>
              <a:t>PlainDocument</a:t>
            </a:r>
            <a:r>
              <a:rPr lang="zh-CN" altLang="en-US" sz="2400" dirty="0">
                <a:solidFill>
                  <a:srgbClr val="0070C0"/>
                </a:solidFill>
              </a:rPr>
              <a:t>，然后重写</a:t>
            </a:r>
            <a:r>
              <a:rPr lang="en-US" altLang="zh-CN" sz="2400" dirty="0" err="1">
                <a:solidFill>
                  <a:srgbClr val="0070C0"/>
                </a:solidFill>
              </a:rPr>
              <a:t>insertString</a:t>
            </a:r>
            <a:r>
              <a:rPr lang="zh-CN" altLang="en-US" sz="2400" dirty="0">
                <a:solidFill>
                  <a:srgbClr val="0070C0"/>
                </a:solidFill>
              </a:rPr>
              <a:t>方法</a:t>
            </a:r>
          </a:p>
        </p:txBody>
      </p:sp>
    </p:spTree>
    <p:extLst>
      <p:ext uri="{BB962C8B-B14F-4D97-AF65-F5344CB8AC3E}">
        <p14:creationId xmlns:p14="http://schemas.microsoft.com/office/powerpoint/2010/main" val="31873030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5</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、分工</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3" name="文本框 2">
            <a:extLst>
              <a:ext uri="{FF2B5EF4-FFF2-40B4-BE49-F238E27FC236}">
                <a16:creationId xmlns:a16="http://schemas.microsoft.com/office/drawing/2014/main" id="{9DF15289-2C26-480E-AE52-C3CFBD826E87}"/>
              </a:ext>
            </a:extLst>
          </p:cNvPr>
          <p:cNvSpPr txBox="1"/>
          <p:nvPr/>
        </p:nvSpPr>
        <p:spPr>
          <a:xfrm>
            <a:off x="971392" y="1328377"/>
            <a:ext cx="10747420" cy="4401205"/>
          </a:xfrm>
          <a:prstGeom prst="rect">
            <a:avLst/>
          </a:prstGeom>
          <a:noFill/>
        </p:spPr>
        <p:txBody>
          <a:bodyPr wrap="square" rtlCol="0">
            <a:spAutoFit/>
          </a:bodyPr>
          <a:lstStyle/>
          <a:p>
            <a:r>
              <a:rPr lang="zh-CN" altLang="en-US" sz="4000" dirty="0">
                <a:solidFill>
                  <a:srgbClr val="0070C0"/>
                </a:solidFill>
              </a:rPr>
              <a:t>马扬：用户界面的设计   模式的转换  </a:t>
            </a:r>
            <a:r>
              <a:rPr lang="en-US" altLang="zh-CN" sz="4000" dirty="0">
                <a:solidFill>
                  <a:srgbClr val="0070C0"/>
                </a:solidFill>
              </a:rPr>
              <a:t>ActionListener</a:t>
            </a:r>
            <a:r>
              <a:rPr lang="zh-CN" altLang="en-US" sz="4000" dirty="0">
                <a:solidFill>
                  <a:srgbClr val="0070C0"/>
                </a:solidFill>
              </a:rPr>
              <a:t>的添加  单例模式 建造模式</a:t>
            </a:r>
            <a:endParaRPr lang="en-US" altLang="zh-CN" sz="4000" dirty="0">
              <a:solidFill>
                <a:srgbClr val="0070C0"/>
              </a:solidFill>
            </a:endParaRPr>
          </a:p>
          <a:p>
            <a:r>
              <a:rPr lang="zh-CN" altLang="en-US" sz="4000" dirty="0">
                <a:solidFill>
                  <a:srgbClr val="0070C0"/>
                </a:solidFill>
              </a:rPr>
              <a:t>状态模式   命令模式</a:t>
            </a:r>
            <a:endParaRPr lang="en-US" altLang="zh-CN" sz="4000" dirty="0">
              <a:solidFill>
                <a:srgbClr val="0070C0"/>
              </a:solidFill>
            </a:endParaRPr>
          </a:p>
          <a:p>
            <a:endParaRPr lang="en-US" altLang="zh-CN" sz="4000" dirty="0">
              <a:solidFill>
                <a:srgbClr val="0070C0"/>
              </a:solidFill>
            </a:endParaRPr>
          </a:p>
          <a:p>
            <a:r>
              <a:rPr lang="zh-CN" altLang="en-US" sz="4000" dirty="0">
                <a:solidFill>
                  <a:srgbClr val="0070C0"/>
                </a:solidFill>
              </a:rPr>
              <a:t>王澳：表达式的读取与结果的输出   编写关于表达式计算、进制转换、矩阵运算、因式分解等问题的算法  策略模式   </a:t>
            </a:r>
          </a:p>
        </p:txBody>
      </p:sp>
    </p:spTree>
    <p:extLst>
      <p:ext uri="{BB962C8B-B14F-4D97-AF65-F5344CB8AC3E}">
        <p14:creationId xmlns:p14="http://schemas.microsoft.com/office/powerpoint/2010/main" val="260170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791C20-B9D8-40AE-A300-E592072A6326}"/>
              </a:ext>
            </a:extLst>
          </p:cNvPr>
          <p:cNvSpPr/>
          <p:nvPr/>
        </p:nvSpPr>
        <p:spPr>
          <a:xfrm>
            <a:off x="1275009" y="2042257"/>
            <a:ext cx="9433774" cy="2554545"/>
          </a:xfrm>
          <a:prstGeom prst="rect">
            <a:avLst/>
          </a:prstGeom>
          <a:noFill/>
        </p:spPr>
        <p:txBody>
          <a:bodyPr wrap="square" lIns="91440" tIns="45720" rIns="91440" bIns="45720">
            <a:spAutoFit/>
          </a:bodyPr>
          <a:lstStyle/>
          <a:p>
            <a:pPr algn="ctr"/>
            <a:r>
              <a:rPr lang="en-US" altLang="zh-CN" sz="8000" b="1" dirty="0">
                <a:ln w="22225">
                  <a:solidFill>
                    <a:schemeClr val="accent2"/>
                  </a:solidFill>
                  <a:prstDash val="solid"/>
                </a:ln>
                <a:solidFill>
                  <a:schemeClr val="accent2">
                    <a:lumMod val="40000"/>
                    <a:lumOff val="60000"/>
                  </a:schemeClr>
                </a:solidFill>
              </a:rPr>
              <a:t>That’s all</a:t>
            </a:r>
          </a:p>
          <a:p>
            <a:pPr algn="ctr"/>
            <a:r>
              <a:rPr lang="en-US" altLang="zh-CN" sz="8000" b="1" dirty="0">
                <a:ln w="22225">
                  <a:solidFill>
                    <a:schemeClr val="accent2"/>
                  </a:solidFill>
                  <a:prstDash val="solid"/>
                </a:ln>
                <a:solidFill>
                  <a:schemeClr val="accent2">
                    <a:lumMod val="40000"/>
                    <a:lumOff val="60000"/>
                  </a:schemeClr>
                </a:solidFill>
              </a:rPr>
              <a:t>Thank you</a:t>
            </a:r>
            <a:endParaRPr lang="zh-CN" alt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86886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9070495" cy="542672"/>
            <a:chOff x="1065178" y="675812"/>
            <a:chExt cx="9070495" cy="542672"/>
          </a:xfrm>
        </p:grpSpPr>
        <p:sp>
          <p:nvSpPr>
            <p:cNvPr id="5" name="TextBox 49"/>
            <p:cNvSpPr txBox="1"/>
            <p:nvPr/>
          </p:nvSpPr>
          <p:spPr>
            <a:xfrm>
              <a:off x="1111533" y="675812"/>
              <a:ext cx="9024140"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一、（</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1</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）项目说明</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Group 44"/>
          <p:cNvGrpSpPr/>
          <p:nvPr/>
        </p:nvGrpSpPr>
        <p:grpSpPr bwMode="auto">
          <a:xfrm>
            <a:off x="3664039" y="2279560"/>
            <a:ext cx="5456812" cy="2555337"/>
            <a:chOff x="965086" y="1676491"/>
            <a:chExt cx="1476305" cy="1291164"/>
          </a:xfrm>
        </p:grpSpPr>
        <p:sp>
          <p:nvSpPr>
            <p:cNvPr id="42" name="Content Placeholder 2"/>
            <p:cNvSpPr txBox="1"/>
            <p:nvPr/>
          </p:nvSpPr>
          <p:spPr>
            <a:xfrm>
              <a:off x="965086" y="2229406"/>
              <a:ext cx="1476305" cy="738249"/>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endParaRPr lang="zh-CN" altLang="en-US" sz="2400" i="1" u="sng" dirty="0">
                <a:solidFill>
                  <a:srgbClr val="FF0000"/>
                </a:solidFill>
                <a:latin typeface="微软雅黑" panose="020B0503020204020204" pitchFamily="34" charset="-122"/>
                <a:ea typeface="微软雅黑" panose="020B0503020204020204" pitchFamily="34" charset="-122"/>
              </a:endParaRPr>
            </a:p>
          </p:txBody>
        </p:sp>
        <p:sp>
          <p:nvSpPr>
            <p:cNvPr id="43" name="Title 13"/>
            <p:cNvSpPr txBox="1"/>
            <p:nvPr/>
          </p:nvSpPr>
          <p:spPr>
            <a:xfrm>
              <a:off x="1000462" y="1676491"/>
              <a:ext cx="1421461" cy="202848"/>
            </a:xfrm>
            <a:prstGeom prst="rect">
              <a:avLst/>
            </a:prstGeom>
          </p:spPr>
          <p:txBody>
            <a:bodyPr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defRPr/>
              </a:pP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a:solidFill>
                    <a:schemeClr val="bg1"/>
                  </a:solidFill>
                  <a:latin typeface="微软雅黑" panose="020B0503020204020204" pitchFamily="34" charset="-122"/>
                  <a:ea typeface="微软雅黑" panose="020B0503020204020204" pitchFamily="34" charset="-122"/>
                </a:rPr>
                <a:t>实现了程序员计算器</a:t>
              </a: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3" name="文本框 2">
            <a:extLst>
              <a:ext uri="{FF2B5EF4-FFF2-40B4-BE49-F238E27FC236}">
                <a16:creationId xmlns:a16="http://schemas.microsoft.com/office/drawing/2014/main" id="{F4B505BD-5646-48C3-AA4F-31E0C87893FE}"/>
              </a:ext>
            </a:extLst>
          </p:cNvPr>
          <p:cNvSpPr txBox="1"/>
          <p:nvPr/>
        </p:nvSpPr>
        <p:spPr>
          <a:xfrm>
            <a:off x="1805714" y="1296338"/>
            <a:ext cx="10713034" cy="5570756"/>
          </a:xfrm>
          <a:prstGeom prst="rect">
            <a:avLst/>
          </a:prstGeom>
          <a:noFill/>
        </p:spPr>
        <p:txBody>
          <a:bodyPr wrap="square" rtlCol="0">
            <a:spAutoFit/>
          </a:bodyPr>
          <a:lstStyle/>
          <a:p>
            <a:r>
              <a:rPr lang="zh-CN" altLang="en-US" sz="1600" dirty="0"/>
              <a:t>项目工程名：    </a:t>
            </a:r>
            <a:r>
              <a:rPr lang="en-US" altLang="zh-CN" sz="1600" dirty="0" err="1"/>
              <a:t>MutifunctionalCalculator</a:t>
            </a:r>
            <a:endParaRPr lang="en-US" altLang="zh-CN" sz="1600" dirty="0"/>
          </a:p>
          <a:p>
            <a:endParaRPr lang="en-US" altLang="zh-CN" sz="1600" dirty="0"/>
          </a:p>
          <a:p>
            <a:r>
              <a:rPr lang="zh-CN" altLang="en-US" sz="1600" dirty="0"/>
              <a:t>开发工具：       </a:t>
            </a:r>
            <a:r>
              <a:rPr lang="en-US" altLang="zh-CN" sz="1600" dirty="0"/>
              <a:t>eclipse      IntelliJ IDEA          </a:t>
            </a:r>
          </a:p>
          <a:p>
            <a:endParaRPr lang="en-US" altLang="zh-CN" sz="1600" dirty="0"/>
          </a:p>
          <a:p>
            <a:r>
              <a:rPr lang="zh-CN" altLang="en-US" sz="1600" dirty="0"/>
              <a:t>使用语言：       </a:t>
            </a:r>
            <a:r>
              <a:rPr lang="en-US" altLang="zh-CN" sz="1600" dirty="0"/>
              <a:t>Java           </a:t>
            </a:r>
            <a:r>
              <a:rPr lang="zh-CN" altLang="en-US" sz="1600" dirty="0"/>
              <a:t>语言标准：</a:t>
            </a:r>
            <a:r>
              <a:rPr lang="fr-FR" altLang="zh-CN" sz="1600" dirty="0"/>
              <a:t>Java(TM) SE Runtime Environment 1.6.0</a:t>
            </a:r>
          </a:p>
          <a:p>
            <a:endParaRPr lang="en-US" altLang="zh-CN" sz="1600" dirty="0"/>
          </a:p>
          <a:p>
            <a:r>
              <a:rPr lang="zh-CN" altLang="en-US" sz="1600" dirty="0"/>
              <a:t>设计模式：        建造者模式   状态模式  命令模式  策略模式 单件模式</a:t>
            </a:r>
            <a:endParaRPr lang="en-US" altLang="zh-CN" sz="1600" dirty="0"/>
          </a:p>
          <a:p>
            <a:endParaRPr lang="en-US" altLang="zh-CN" sz="1600" dirty="0"/>
          </a:p>
          <a:p>
            <a:r>
              <a:rPr lang="zh-CN" altLang="en-US" sz="1600" dirty="0"/>
              <a:t>系统库中的类：	</a:t>
            </a:r>
            <a:r>
              <a:rPr lang="en-US" altLang="zh-CN" sz="1600" dirty="0" err="1"/>
              <a:t>JFrame</a:t>
            </a:r>
            <a:r>
              <a:rPr lang="en-US" altLang="zh-CN" sz="1600" dirty="0"/>
              <a:t>   </a:t>
            </a:r>
            <a:r>
              <a:rPr lang="en-US" altLang="zh-CN" sz="1600" dirty="0" err="1"/>
              <a:t>JPanel</a:t>
            </a:r>
            <a:r>
              <a:rPr lang="en-US" altLang="zh-CN" sz="1600" dirty="0"/>
              <a:t>   </a:t>
            </a:r>
            <a:r>
              <a:rPr lang="en-US" altLang="zh-CN" sz="1600" dirty="0" err="1"/>
              <a:t>JButton</a:t>
            </a:r>
            <a:r>
              <a:rPr lang="en-US" altLang="zh-CN" sz="1600" dirty="0"/>
              <a:t>  </a:t>
            </a:r>
            <a:r>
              <a:rPr lang="en-US" altLang="zh-CN" sz="1600" dirty="0" err="1"/>
              <a:t>JTextField</a:t>
            </a:r>
            <a:r>
              <a:rPr lang="en-US" altLang="zh-CN" sz="1600" dirty="0"/>
              <a:t>  </a:t>
            </a:r>
            <a:r>
              <a:rPr lang="en-US" altLang="zh-CN" sz="1600" dirty="0" err="1"/>
              <a:t>JLable</a:t>
            </a:r>
            <a:r>
              <a:rPr lang="en-US" altLang="zh-CN" sz="1600" dirty="0"/>
              <a:t>  </a:t>
            </a:r>
            <a:r>
              <a:rPr lang="en-US" altLang="zh-CN" sz="1600" dirty="0" err="1"/>
              <a:t>JMenuBar</a:t>
            </a:r>
            <a:r>
              <a:rPr lang="en-US" altLang="zh-CN" sz="1600" dirty="0"/>
              <a:t>  </a:t>
            </a:r>
            <a:r>
              <a:rPr lang="en-US" altLang="zh-CN" sz="1600" dirty="0" err="1"/>
              <a:t>JMenu</a:t>
            </a:r>
            <a:r>
              <a:rPr lang="en-US" altLang="zh-CN" sz="1600" dirty="0"/>
              <a:t> </a:t>
            </a:r>
          </a:p>
          <a:p>
            <a:r>
              <a:rPr lang="en-US" altLang="zh-CN" sz="1600" dirty="0"/>
              <a:t>                             </a:t>
            </a:r>
            <a:r>
              <a:rPr lang="en-US" altLang="zh-CN" sz="1600" dirty="0" err="1"/>
              <a:t>JMenuItem</a:t>
            </a:r>
            <a:r>
              <a:rPr lang="en-US" altLang="zh-CN" sz="1600" dirty="0"/>
              <a:t>  </a:t>
            </a:r>
            <a:r>
              <a:rPr lang="en-US" altLang="zh-CN" sz="1600" dirty="0" err="1"/>
              <a:t>JFont</a:t>
            </a:r>
            <a:r>
              <a:rPr lang="en-US" altLang="zh-CN" sz="1600" dirty="0"/>
              <a:t>  Image  Math  </a:t>
            </a:r>
            <a:r>
              <a:rPr lang="en-US" altLang="zh-CN" sz="1600" dirty="0" err="1"/>
              <a:t>ArrayList</a:t>
            </a:r>
            <a:r>
              <a:rPr lang="en-US" altLang="zh-CN" sz="1600" dirty="0"/>
              <a:t>  </a:t>
            </a:r>
            <a:r>
              <a:rPr lang="en-US" altLang="zh-CN" sz="1600" dirty="0" err="1"/>
              <a:t>BigInteger</a:t>
            </a:r>
            <a:r>
              <a:rPr lang="en-US" altLang="zh-CN" sz="1600" dirty="0"/>
              <a:t>   </a:t>
            </a:r>
          </a:p>
          <a:p>
            <a:r>
              <a:rPr lang="en-US" altLang="zh-CN" sz="1600" dirty="0"/>
              <a:t>                             HashMap   </a:t>
            </a:r>
            <a:r>
              <a:rPr lang="en-US" altLang="zh-CN" sz="1600" dirty="0" err="1"/>
              <a:t>PlainDocument</a:t>
            </a:r>
            <a:r>
              <a:rPr lang="en-US" altLang="zh-CN" sz="1600" dirty="0"/>
              <a:t>   Pattern   Matcher </a:t>
            </a:r>
          </a:p>
          <a:p>
            <a:endParaRPr lang="en-US" altLang="zh-CN" sz="1600" dirty="0"/>
          </a:p>
          <a:p>
            <a:r>
              <a:rPr lang="zh-CN" altLang="en-US" sz="1600" dirty="0"/>
              <a:t>实现的接口：       </a:t>
            </a:r>
            <a:r>
              <a:rPr lang="en-US" altLang="zh-CN" sz="1600" dirty="0"/>
              <a:t>ActionListener</a:t>
            </a:r>
          </a:p>
          <a:p>
            <a:endParaRPr lang="en-US" altLang="zh-CN" sz="1600" dirty="0"/>
          </a:p>
          <a:p>
            <a:r>
              <a:rPr lang="zh-CN" altLang="en-US" sz="1600" dirty="0"/>
              <a:t>项目中的包：      </a:t>
            </a:r>
            <a:r>
              <a:rPr lang="en-US" altLang="zh-CN" sz="1600" dirty="0"/>
              <a:t>Client          GUI	   </a:t>
            </a:r>
            <a:r>
              <a:rPr lang="en-US" altLang="zh-CN" sz="1600" dirty="0" err="1"/>
              <a:t>BuilderPattern</a:t>
            </a:r>
            <a:r>
              <a:rPr lang="en-US" altLang="zh-CN" sz="1600" dirty="0"/>
              <a:t>	      </a:t>
            </a:r>
            <a:r>
              <a:rPr lang="en-US" altLang="zh-CN" sz="1600" dirty="0" err="1"/>
              <a:t>StatePattern</a:t>
            </a:r>
            <a:r>
              <a:rPr lang="en-US" altLang="zh-CN" sz="1600" dirty="0"/>
              <a:t>	    imagen   </a:t>
            </a:r>
          </a:p>
          <a:p>
            <a:r>
              <a:rPr lang="en-US" altLang="zh-CN" sz="1600" dirty="0"/>
              <a:t>                            </a:t>
            </a:r>
            <a:r>
              <a:rPr lang="en-US" altLang="zh-CN" sz="1600" dirty="0" err="1"/>
              <a:t>StrategyPattern</a:t>
            </a:r>
            <a:r>
              <a:rPr lang="en-US" altLang="zh-CN" sz="1600" dirty="0"/>
              <a:t>	        Tool             </a:t>
            </a:r>
            <a:r>
              <a:rPr lang="en-US" altLang="zh-CN" sz="1600" dirty="0" err="1"/>
              <a:t>CommandPattern</a:t>
            </a:r>
            <a:endParaRPr lang="en-US" altLang="zh-CN" sz="1600" dirty="0"/>
          </a:p>
          <a:p>
            <a:endParaRPr lang="en-US" altLang="zh-CN" sz="1600" dirty="0"/>
          </a:p>
          <a:p>
            <a:r>
              <a:rPr lang="zh-CN" altLang="en-US" sz="1600" dirty="0"/>
              <a:t>项目中的文件：   </a:t>
            </a:r>
            <a:r>
              <a:rPr lang="en-US" altLang="zh-CN" sz="1600" dirty="0"/>
              <a:t>50</a:t>
            </a:r>
            <a:r>
              <a:rPr lang="zh-CN" altLang="en-US" sz="1600" dirty="0"/>
              <a:t>个</a:t>
            </a:r>
            <a:r>
              <a:rPr lang="en-US" altLang="zh-CN" sz="1600" dirty="0"/>
              <a:t>Java</a:t>
            </a:r>
            <a:r>
              <a:rPr lang="zh-CN" altLang="en-US" sz="1600" dirty="0"/>
              <a:t>文件        </a:t>
            </a:r>
            <a:r>
              <a:rPr lang="en-US" altLang="zh-CN" sz="1600" dirty="0"/>
              <a:t>1</a:t>
            </a:r>
            <a:r>
              <a:rPr lang="zh-CN" altLang="en-US" sz="1600" dirty="0"/>
              <a:t>个</a:t>
            </a:r>
            <a:r>
              <a:rPr lang="en-US" altLang="zh-CN" sz="1600" dirty="0" err="1"/>
              <a:t>png</a:t>
            </a:r>
            <a:r>
              <a:rPr lang="zh-CN" altLang="en-US" sz="1600" dirty="0"/>
              <a:t>图标文件</a:t>
            </a:r>
            <a:endParaRPr lang="en-US" altLang="zh-CN" sz="1600" dirty="0"/>
          </a:p>
          <a:p>
            <a:endParaRPr lang="en-US" altLang="zh-CN" sz="1600" dirty="0"/>
          </a:p>
          <a:p>
            <a:r>
              <a:rPr lang="zh-CN" altLang="en-US" sz="1600" dirty="0"/>
              <a:t>总行数（不计空白行）： </a:t>
            </a:r>
            <a:r>
              <a:rPr lang="en-US" altLang="zh-CN" sz="1600" dirty="0"/>
              <a:t>6708</a:t>
            </a:r>
            <a:r>
              <a:rPr lang="zh-CN" altLang="en-US" sz="1600" dirty="0"/>
              <a:t>行</a:t>
            </a:r>
            <a:endParaRPr lang="en-US" altLang="zh-CN" sz="1600" dirty="0"/>
          </a:p>
          <a:p>
            <a:endParaRPr lang="en-US" altLang="zh-CN" dirty="0"/>
          </a:p>
          <a:p>
            <a:endParaRPr lang="zh-CN" altLang="en-US" dirty="0"/>
          </a:p>
        </p:txBody>
      </p:sp>
    </p:spTree>
    <p:extLst>
      <p:ext uri="{BB962C8B-B14F-4D97-AF65-F5344CB8AC3E}">
        <p14:creationId xmlns:p14="http://schemas.microsoft.com/office/powerpoint/2010/main" val="6324225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06877" y="644839"/>
            <a:ext cx="9070495" cy="542672"/>
            <a:chOff x="1065178" y="675812"/>
            <a:chExt cx="9070495" cy="542672"/>
          </a:xfrm>
        </p:grpSpPr>
        <p:sp>
          <p:nvSpPr>
            <p:cNvPr id="5" name="TextBox 49"/>
            <p:cNvSpPr txBox="1"/>
            <p:nvPr/>
          </p:nvSpPr>
          <p:spPr>
            <a:xfrm>
              <a:off x="1111533" y="675812"/>
              <a:ext cx="9024140"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一、（</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）开发思路</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Group 44"/>
          <p:cNvGrpSpPr/>
          <p:nvPr/>
        </p:nvGrpSpPr>
        <p:grpSpPr bwMode="auto">
          <a:xfrm>
            <a:off x="3664039" y="2279560"/>
            <a:ext cx="5456812" cy="2555337"/>
            <a:chOff x="965086" y="1676491"/>
            <a:chExt cx="1476305" cy="1291164"/>
          </a:xfrm>
        </p:grpSpPr>
        <p:sp>
          <p:nvSpPr>
            <p:cNvPr id="42" name="Content Placeholder 2"/>
            <p:cNvSpPr txBox="1"/>
            <p:nvPr/>
          </p:nvSpPr>
          <p:spPr>
            <a:xfrm>
              <a:off x="965086" y="2229406"/>
              <a:ext cx="1476305" cy="738249"/>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endParaRPr lang="zh-CN" altLang="en-US" sz="2400" i="1" u="sng" dirty="0">
                <a:solidFill>
                  <a:srgbClr val="FF0000"/>
                </a:solidFill>
                <a:latin typeface="微软雅黑" panose="020B0503020204020204" pitchFamily="34" charset="-122"/>
                <a:ea typeface="微软雅黑" panose="020B0503020204020204" pitchFamily="34" charset="-122"/>
              </a:endParaRPr>
            </a:p>
          </p:txBody>
        </p:sp>
        <p:sp>
          <p:nvSpPr>
            <p:cNvPr id="43" name="Title 13"/>
            <p:cNvSpPr txBox="1"/>
            <p:nvPr/>
          </p:nvSpPr>
          <p:spPr>
            <a:xfrm>
              <a:off x="1000462" y="1676491"/>
              <a:ext cx="1421461" cy="202848"/>
            </a:xfrm>
            <a:prstGeom prst="rect">
              <a:avLst/>
            </a:prstGeom>
          </p:spPr>
          <p:txBody>
            <a:bodyPr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defRPr/>
              </a:pP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a:solidFill>
                    <a:schemeClr val="bg1"/>
                  </a:solidFill>
                  <a:latin typeface="微软雅黑" panose="020B0503020204020204" pitchFamily="34" charset="-122"/>
                  <a:ea typeface="微软雅黑" panose="020B0503020204020204" pitchFamily="34" charset="-122"/>
                </a:rPr>
                <a:t>实现了程序员计算器</a:t>
              </a: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
        <p:nvSpPr>
          <p:cNvPr id="3" name="文本框 2">
            <a:extLst>
              <a:ext uri="{FF2B5EF4-FFF2-40B4-BE49-F238E27FC236}">
                <a16:creationId xmlns:a16="http://schemas.microsoft.com/office/drawing/2014/main" id="{F4B505BD-5646-48C3-AA4F-31E0C87893FE}"/>
              </a:ext>
            </a:extLst>
          </p:cNvPr>
          <p:cNvSpPr txBox="1"/>
          <p:nvPr/>
        </p:nvSpPr>
        <p:spPr>
          <a:xfrm>
            <a:off x="685143" y="1250412"/>
            <a:ext cx="10713034" cy="5016758"/>
          </a:xfrm>
          <a:prstGeom prst="rect">
            <a:avLst/>
          </a:prstGeom>
          <a:noFill/>
        </p:spPr>
        <p:txBody>
          <a:bodyPr wrap="square" rtlCol="0">
            <a:spAutoFit/>
          </a:bodyPr>
          <a:lstStyle/>
          <a:p>
            <a:r>
              <a:rPr lang="zh-CN" altLang="en-US" sz="2000" dirty="0"/>
              <a:t>☆使用建造者模式来创建不同的计算器面板，并将相关的类放在</a:t>
            </a:r>
            <a:r>
              <a:rPr lang="en-US" altLang="zh-CN" sz="2000" dirty="0" err="1"/>
              <a:t>BuilderPattern</a:t>
            </a:r>
            <a:r>
              <a:rPr lang="zh-CN" altLang="en-US" sz="2000" dirty="0"/>
              <a:t>包中</a:t>
            </a:r>
          </a:p>
          <a:p>
            <a:r>
              <a:rPr lang="zh-CN" altLang="en-US" sz="2000" dirty="0"/>
              <a:t>☆使用状态模式来处理在不同计算器面板下点击帮助</a:t>
            </a:r>
            <a:r>
              <a:rPr lang="en-US" altLang="zh-CN" sz="2000" dirty="0"/>
              <a:t>-</a:t>
            </a:r>
            <a:r>
              <a:rPr lang="zh-CN" altLang="en-US" sz="2000" dirty="0"/>
              <a:t>查看帮助时，显示相对应帮助，并将相关的类放在</a:t>
            </a:r>
            <a:r>
              <a:rPr lang="en-US" altLang="zh-CN" sz="2000" dirty="0" err="1"/>
              <a:t>StatePattern</a:t>
            </a:r>
            <a:r>
              <a:rPr lang="zh-CN" altLang="en-US" sz="2000" dirty="0"/>
              <a:t>包中</a:t>
            </a:r>
          </a:p>
          <a:p>
            <a:r>
              <a:rPr lang="zh-CN" altLang="en-US" sz="2000" dirty="0"/>
              <a:t>☆使用命令模式处理在特色型面板中点击按钮时计算处理，并将相关的类放在</a:t>
            </a:r>
            <a:r>
              <a:rPr lang="en-US" altLang="zh-CN" sz="2000" dirty="0" err="1"/>
              <a:t>CommandPattern</a:t>
            </a:r>
            <a:r>
              <a:rPr lang="zh-CN" altLang="en-US" sz="2000" dirty="0"/>
              <a:t>包中</a:t>
            </a:r>
          </a:p>
          <a:p>
            <a:r>
              <a:rPr lang="zh-CN" altLang="en-US" sz="2000" dirty="0"/>
              <a:t>☆使用策略模式来处理解一元二次方程中△</a:t>
            </a:r>
            <a:r>
              <a:rPr lang="en-US" altLang="zh-CN" sz="2000" dirty="0"/>
              <a:t>&gt;0,△=0,△&lt;0</a:t>
            </a:r>
            <a:r>
              <a:rPr lang="zh-CN" altLang="en-US" sz="2000" dirty="0"/>
              <a:t>的情况，并将相关的类放在</a:t>
            </a:r>
            <a:r>
              <a:rPr lang="en-US" altLang="zh-CN" sz="2000" dirty="0" err="1"/>
              <a:t>StrategyPattern</a:t>
            </a:r>
            <a:r>
              <a:rPr lang="zh-CN" altLang="en-US" sz="2000" dirty="0"/>
              <a:t>包中</a:t>
            </a:r>
          </a:p>
          <a:p>
            <a:r>
              <a:rPr lang="zh-CN" altLang="en-US" sz="2000" dirty="0"/>
              <a:t>☆使用单件模式来创建唯一的计算器界面实例，只需要在在</a:t>
            </a:r>
            <a:r>
              <a:rPr lang="en-US" altLang="zh-CN" sz="2000" dirty="0" err="1"/>
              <a:t>Clinet</a:t>
            </a:r>
            <a:r>
              <a:rPr lang="zh-CN" altLang="en-US" sz="2000" dirty="0"/>
              <a:t>类中</a:t>
            </a:r>
            <a:r>
              <a:rPr lang="en-US" altLang="zh-CN" sz="2000" dirty="0" err="1"/>
              <a:t>MyCalculator</a:t>
            </a:r>
            <a:r>
              <a:rPr lang="zh-CN" altLang="en-US" sz="2000" dirty="0"/>
              <a:t>中的</a:t>
            </a:r>
            <a:r>
              <a:rPr lang="en-US" altLang="zh-CN" sz="2000" dirty="0"/>
              <a:t>main()</a:t>
            </a:r>
            <a:r>
              <a:rPr lang="zh-CN" altLang="en-US" sz="2000" dirty="0"/>
              <a:t>方法里</a:t>
            </a:r>
            <a:r>
              <a:rPr lang="en-US" altLang="zh-CN" sz="2000" dirty="0" err="1"/>
              <a:t>GuiFacade.getInstance</a:t>
            </a:r>
            <a:r>
              <a:rPr lang="en-US" altLang="zh-CN" sz="2000" dirty="0"/>
              <a:t>()</a:t>
            </a:r>
            <a:r>
              <a:rPr lang="zh-CN" altLang="en-US" sz="2000" dirty="0"/>
              <a:t>就可生成</a:t>
            </a:r>
            <a:r>
              <a:rPr lang="en-US" altLang="zh-CN" sz="2000" dirty="0" err="1"/>
              <a:t>gui</a:t>
            </a:r>
            <a:r>
              <a:rPr lang="zh-CN" altLang="en-US" sz="2000" dirty="0"/>
              <a:t>图形用户界面实例。</a:t>
            </a:r>
          </a:p>
          <a:p>
            <a:r>
              <a:rPr lang="zh-CN" altLang="en-US" sz="2000" dirty="0"/>
              <a:t>☆使用</a:t>
            </a:r>
            <a:r>
              <a:rPr lang="en-US" altLang="zh-CN" sz="2000" dirty="0" err="1"/>
              <a:t>awt</a:t>
            </a:r>
            <a:r>
              <a:rPr lang="zh-CN" altLang="en-US" sz="2000" dirty="0"/>
              <a:t>和</a:t>
            </a:r>
            <a:r>
              <a:rPr lang="en-US" altLang="zh-CN" sz="2000" dirty="0"/>
              <a:t>swing</a:t>
            </a:r>
            <a:r>
              <a:rPr lang="zh-CN" altLang="en-US" sz="2000" dirty="0"/>
              <a:t>提供的系统资源类创建图形用户界面</a:t>
            </a:r>
          </a:p>
          <a:p>
            <a:r>
              <a:rPr lang="zh-CN" altLang="en-US" sz="2000" dirty="0"/>
              <a:t>☆自定义一个</a:t>
            </a:r>
            <a:r>
              <a:rPr lang="en-US" altLang="zh-CN" sz="2000" dirty="0" err="1"/>
              <a:t>MyButton</a:t>
            </a:r>
            <a:r>
              <a:rPr lang="zh-CN" altLang="en-US" sz="2000" dirty="0"/>
              <a:t>继承自</a:t>
            </a:r>
            <a:r>
              <a:rPr lang="en-US" altLang="zh-CN" sz="2000" dirty="0" err="1"/>
              <a:t>JButton</a:t>
            </a:r>
            <a:r>
              <a:rPr lang="zh-CN" altLang="en-US" sz="2000" dirty="0"/>
              <a:t>来创建能选中呈现如黄水晶般色调渐变的颜色的按钮</a:t>
            </a:r>
          </a:p>
          <a:p>
            <a:r>
              <a:rPr lang="zh-CN" altLang="en-US" sz="2000" dirty="0"/>
              <a:t>☆所有图形界面类存放在</a:t>
            </a:r>
            <a:r>
              <a:rPr lang="en-US" altLang="zh-CN" sz="2000" dirty="0"/>
              <a:t>GUI</a:t>
            </a:r>
            <a:r>
              <a:rPr lang="zh-CN" altLang="en-US" sz="2000" dirty="0"/>
              <a:t>包中</a:t>
            </a:r>
          </a:p>
          <a:p>
            <a:r>
              <a:rPr lang="zh-CN" altLang="en-US" sz="2000" dirty="0"/>
              <a:t>☆</a:t>
            </a:r>
            <a:r>
              <a:rPr lang="en-US" altLang="zh-CN" sz="2000" dirty="0"/>
              <a:t>Tool</a:t>
            </a:r>
            <a:r>
              <a:rPr lang="zh-CN" altLang="en-US" sz="2000" dirty="0"/>
              <a:t>包存放用来处理数据、处理字符串处理问题、处理计算的相关的类。如处理标准型和科学型算式运算结果的</a:t>
            </a:r>
            <a:r>
              <a:rPr lang="en-US" altLang="zh-CN" sz="2000" dirty="0"/>
              <a:t>Cal</a:t>
            </a:r>
            <a:r>
              <a:rPr lang="zh-CN" altLang="en-US" sz="2000" dirty="0"/>
              <a:t>类，处理程序员数字运算的 处理字符串的</a:t>
            </a:r>
            <a:r>
              <a:rPr lang="en-US" altLang="zh-CN" sz="2000" dirty="0" err="1"/>
              <a:t>StringTool</a:t>
            </a:r>
            <a:r>
              <a:rPr lang="zh-CN" altLang="en-US" sz="2000" dirty="0"/>
              <a:t>类，处理数学运算的</a:t>
            </a:r>
            <a:r>
              <a:rPr lang="en-US" altLang="zh-CN" sz="2000" dirty="0" err="1"/>
              <a:t>MathTool</a:t>
            </a:r>
            <a:r>
              <a:rPr lang="zh-CN" altLang="en-US" sz="2000" dirty="0"/>
              <a:t>类</a:t>
            </a:r>
          </a:p>
          <a:p>
            <a:r>
              <a:rPr lang="zh-CN" altLang="en-US" sz="2000" dirty="0"/>
              <a:t>☆建立一个</a:t>
            </a:r>
            <a:r>
              <a:rPr lang="en-US" altLang="zh-CN" sz="2000" dirty="0"/>
              <a:t>image</a:t>
            </a:r>
            <a:r>
              <a:rPr lang="zh-CN" altLang="en-US" sz="2000" dirty="0"/>
              <a:t>包，并用来存放自定义左上角图标的图片</a:t>
            </a:r>
          </a:p>
        </p:txBody>
      </p:sp>
    </p:spTree>
    <p:extLst>
      <p:ext uri="{BB962C8B-B14F-4D97-AF65-F5344CB8AC3E}">
        <p14:creationId xmlns:p14="http://schemas.microsoft.com/office/powerpoint/2010/main" val="792746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82251"/>
            <a:ext cx="9024140" cy="536233"/>
            <a:chOff x="1065178" y="682251"/>
            <a:chExt cx="9024140" cy="536233"/>
          </a:xfrm>
        </p:grpSpPr>
        <p:sp>
          <p:nvSpPr>
            <p:cNvPr id="5" name="TextBox 49"/>
            <p:cNvSpPr txBox="1"/>
            <p:nvPr/>
          </p:nvSpPr>
          <p:spPr>
            <a:xfrm>
              <a:off x="1065178" y="682251"/>
              <a:ext cx="9024140"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1</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）标准型计算器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9" name="图片 8">
            <a:extLst>
              <a:ext uri="{FF2B5EF4-FFF2-40B4-BE49-F238E27FC236}">
                <a16:creationId xmlns:a16="http://schemas.microsoft.com/office/drawing/2014/main" id="{859EAB3F-A8A7-4060-99FF-8D0EF0B50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07" y="1614118"/>
            <a:ext cx="4991368" cy="4270501"/>
          </a:xfrm>
          <a:prstGeom prst="rect">
            <a:avLst/>
          </a:prstGeom>
        </p:spPr>
      </p:pic>
      <p:pic>
        <p:nvPicPr>
          <p:cNvPr id="13" name="图片 12">
            <a:extLst>
              <a:ext uri="{FF2B5EF4-FFF2-40B4-BE49-F238E27FC236}">
                <a16:creationId xmlns:a16="http://schemas.microsoft.com/office/drawing/2014/main" id="{4E5AD55F-9279-4D71-B5A7-D73FFD852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52127"/>
            <a:ext cx="5494986" cy="4178582"/>
          </a:xfrm>
          <a:prstGeom prst="rect">
            <a:avLst/>
          </a:prstGeom>
        </p:spPr>
      </p:pic>
    </p:spTree>
    <p:extLst>
      <p:ext uri="{BB962C8B-B14F-4D97-AF65-F5344CB8AC3E}">
        <p14:creationId xmlns:p14="http://schemas.microsoft.com/office/powerpoint/2010/main" val="1848409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82251"/>
            <a:ext cx="9024140" cy="536233"/>
            <a:chOff x="1065178" y="682251"/>
            <a:chExt cx="9024140" cy="536233"/>
          </a:xfrm>
        </p:grpSpPr>
        <p:sp>
          <p:nvSpPr>
            <p:cNvPr id="5" name="TextBox 49"/>
            <p:cNvSpPr txBox="1"/>
            <p:nvPr/>
          </p:nvSpPr>
          <p:spPr>
            <a:xfrm>
              <a:off x="1065178" y="682251"/>
              <a:ext cx="9024140"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）科学型计算器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4" name="图片 3">
            <a:extLst>
              <a:ext uri="{FF2B5EF4-FFF2-40B4-BE49-F238E27FC236}">
                <a16:creationId xmlns:a16="http://schemas.microsoft.com/office/drawing/2014/main" id="{ED78AC99-D2C3-4BE5-BC78-495BF04E0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95" y="1427375"/>
            <a:ext cx="4923709" cy="4403636"/>
          </a:xfrm>
          <a:prstGeom prst="rect">
            <a:avLst/>
          </a:prstGeom>
        </p:spPr>
      </p:pic>
      <p:pic>
        <p:nvPicPr>
          <p:cNvPr id="10" name="图片 9">
            <a:extLst>
              <a:ext uri="{FF2B5EF4-FFF2-40B4-BE49-F238E27FC236}">
                <a16:creationId xmlns:a16="http://schemas.microsoft.com/office/drawing/2014/main" id="{9D22D8B8-4059-4F97-ABDB-DFC8A7382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1495" y="1427375"/>
            <a:ext cx="5894567" cy="4403635"/>
          </a:xfrm>
          <a:prstGeom prst="rect">
            <a:avLst/>
          </a:prstGeom>
        </p:spPr>
      </p:pic>
    </p:spTree>
    <p:extLst>
      <p:ext uri="{BB962C8B-B14F-4D97-AF65-F5344CB8AC3E}">
        <p14:creationId xmlns:p14="http://schemas.microsoft.com/office/powerpoint/2010/main" val="8105760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）程序员型计算器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8" name="图片 7">
            <a:extLst>
              <a:ext uri="{FF2B5EF4-FFF2-40B4-BE49-F238E27FC236}">
                <a16:creationId xmlns:a16="http://schemas.microsoft.com/office/drawing/2014/main" id="{59CC177A-4C06-4BE9-963D-A7C35B9BA9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2514" y="1210982"/>
            <a:ext cx="4656676" cy="2684602"/>
          </a:xfrm>
          <a:prstGeom prst="rect">
            <a:avLst/>
          </a:prstGeom>
        </p:spPr>
      </p:pic>
      <p:pic>
        <p:nvPicPr>
          <p:cNvPr id="11" name="图片 10">
            <a:extLst>
              <a:ext uri="{FF2B5EF4-FFF2-40B4-BE49-F238E27FC236}">
                <a16:creationId xmlns:a16="http://schemas.microsoft.com/office/drawing/2014/main" id="{5A19D5A9-6AFF-481B-A445-EA51E6CCE4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2811" y="1210982"/>
            <a:ext cx="4533362" cy="2684602"/>
          </a:xfrm>
          <a:prstGeom prst="rect">
            <a:avLst/>
          </a:prstGeom>
        </p:spPr>
      </p:pic>
      <p:pic>
        <p:nvPicPr>
          <p:cNvPr id="14" name="图片 13">
            <a:extLst>
              <a:ext uri="{FF2B5EF4-FFF2-40B4-BE49-F238E27FC236}">
                <a16:creationId xmlns:a16="http://schemas.microsoft.com/office/drawing/2014/main" id="{AE2A0DE4-1DAD-4DF1-A41D-9BFFF3DDD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2514" y="3986289"/>
            <a:ext cx="4656676" cy="2484226"/>
          </a:xfrm>
          <a:prstGeom prst="rect">
            <a:avLst/>
          </a:prstGeom>
        </p:spPr>
      </p:pic>
      <p:pic>
        <p:nvPicPr>
          <p:cNvPr id="16" name="图片 15">
            <a:extLst>
              <a:ext uri="{FF2B5EF4-FFF2-40B4-BE49-F238E27FC236}">
                <a16:creationId xmlns:a16="http://schemas.microsoft.com/office/drawing/2014/main" id="{5EBCAF45-BEE9-49CC-9A35-05B30BE89C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2811" y="3944585"/>
            <a:ext cx="4514298" cy="2484226"/>
          </a:xfrm>
          <a:prstGeom prst="rect">
            <a:avLst/>
          </a:prstGeom>
        </p:spPr>
      </p:pic>
    </p:spTree>
    <p:extLst>
      <p:ext uri="{BB962C8B-B14F-4D97-AF65-F5344CB8AC3E}">
        <p14:creationId xmlns:p14="http://schemas.microsoft.com/office/powerpoint/2010/main" val="16592306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82251"/>
            <a:ext cx="9024140" cy="536233"/>
            <a:chOff x="1065178" y="682251"/>
            <a:chExt cx="9024140" cy="536233"/>
          </a:xfrm>
        </p:grpSpPr>
        <p:sp>
          <p:nvSpPr>
            <p:cNvPr id="5" name="TextBox 49"/>
            <p:cNvSpPr txBox="1"/>
            <p:nvPr/>
          </p:nvSpPr>
          <p:spPr>
            <a:xfrm>
              <a:off x="1065178" y="682251"/>
              <a:ext cx="9024140" cy="387798"/>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3</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）程序员型计算器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8" name="图片 7">
            <a:extLst>
              <a:ext uri="{FF2B5EF4-FFF2-40B4-BE49-F238E27FC236}">
                <a16:creationId xmlns:a16="http://schemas.microsoft.com/office/drawing/2014/main" id="{63D8CFB3-8486-4B3B-A8A1-BB5EA7C6B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152" y="1361172"/>
            <a:ext cx="8963696" cy="4443643"/>
          </a:xfrm>
          <a:prstGeom prst="rect">
            <a:avLst/>
          </a:prstGeom>
        </p:spPr>
      </p:pic>
    </p:spTree>
    <p:extLst>
      <p:ext uri="{BB962C8B-B14F-4D97-AF65-F5344CB8AC3E}">
        <p14:creationId xmlns:p14="http://schemas.microsoft.com/office/powerpoint/2010/main" val="29255988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675812"/>
            <a:ext cx="10248912" cy="542672"/>
            <a:chOff x="1065178" y="675812"/>
            <a:chExt cx="10248912" cy="542672"/>
          </a:xfrm>
        </p:grpSpPr>
        <p:sp>
          <p:nvSpPr>
            <p:cNvPr id="5" name="TextBox 49"/>
            <p:cNvSpPr txBox="1"/>
            <p:nvPr/>
          </p:nvSpPr>
          <p:spPr>
            <a:xfrm>
              <a:off x="1111533" y="675812"/>
              <a:ext cx="10202557" cy="386080"/>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二、（</a:t>
              </a:r>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）特色型计算器</a:t>
              </a: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5110"/>
            </a:xfrm>
            <a:prstGeom prst="rect">
              <a:avLst/>
            </a:prstGeom>
          </p:spPr>
          <p:txBody>
            <a:bodyPr wrap="square">
              <a:spAutoFit/>
            </a:bodyPr>
            <a:lstStyle/>
            <a:p>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4" name="图片 3">
            <a:extLst>
              <a:ext uri="{FF2B5EF4-FFF2-40B4-BE49-F238E27FC236}">
                <a16:creationId xmlns:a16="http://schemas.microsoft.com/office/drawing/2014/main" id="{7E290F33-4176-4295-890A-3194CA748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5823" y="1486149"/>
            <a:ext cx="6309950" cy="4277932"/>
          </a:xfrm>
          <a:prstGeom prst="rect">
            <a:avLst/>
          </a:prstGeom>
        </p:spPr>
      </p:pic>
    </p:spTree>
    <p:extLst>
      <p:ext uri="{BB962C8B-B14F-4D97-AF65-F5344CB8AC3E}">
        <p14:creationId xmlns:p14="http://schemas.microsoft.com/office/powerpoint/2010/main" val="19111764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2061</Words>
  <Application>Microsoft Office PowerPoint</Application>
  <PresentationFormat>宽屏</PresentationFormat>
  <Paragraphs>148</Paragraphs>
  <Slides>22</Slides>
  <Notes>21</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LFF</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271</dc:title>
  <dc:subject>LFF</dc:subject>
  <dc:creator>LFF</dc:creator>
  <cp:keywords>LFF</cp:keywords>
  <cp:lastModifiedBy>王 澳</cp:lastModifiedBy>
  <cp:revision>447</cp:revision>
  <dcterms:created xsi:type="dcterms:W3CDTF">2017-03-10T02:31:00Z</dcterms:created>
  <dcterms:modified xsi:type="dcterms:W3CDTF">2021-05-25T22:01:00Z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